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8" r:id="rId10"/>
    <p:sldId id="268" r:id="rId11"/>
    <p:sldId id="269" r:id="rId12"/>
    <p:sldId id="291" r:id="rId13"/>
    <p:sldId id="286" r:id="rId14"/>
    <p:sldId id="270" r:id="rId15"/>
    <p:sldId id="277" r:id="rId16"/>
    <p:sldId id="271" r:id="rId17"/>
    <p:sldId id="272" r:id="rId18"/>
    <p:sldId id="273" r:id="rId19"/>
    <p:sldId id="287" r:id="rId20"/>
    <p:sldId id="289" r:id="rId21"/>
    <p:sldId id="274" r:id="rId22"/>
    <p:sldId id="290" r:id="rId23"/>
    <p:sldId id="275" r:id="rId24"/>
    <p:sldId id="276" r:id="rId25"/>
    <p:sldId id="281" r:id="rId26"/>
    <p:sldId id="284" r:id="rId27"/>
    <p:sldId id="282" r:id="rId28"/>
    <p:sldId id="288" r:id="rId29"/>
    <p:sldId id="261" r:id="rId30"/>
    <p:sldId id="285" r:id="rId31"/>
    <p:sldId id="279" r:id="rId32"/>
    <p:sldId id="266" r:id="rId33"/>
    <p:sldId id="265" r:id="rId34"/>
    <p:sldId id="28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2211" autoAdjust="0"/>
  </p:normalViewPr>
  <p:slideViewPr>
    <p:cSldViewPr snapToGrid="0">
      <p:cViewPr varScale="1">
        <p:scale>
          <a:sx n="79" d="100"/>
          <a:sy n="79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77D21-BECD-4606-8A95-A5EC4C0255D3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DEF5E324-9BB4-430E-B043-0BD7773247B9}">
      <dgm:prSet phldrT="[Texte]" custT="1"/>
      <dgm:spPr/>
      <dgm:t>
        <a:bodyPr/>
        <a:lstStyle/>
        <a:p>
          <a:r>
            <a:rPr lang="fr-BE" sz="2400" b="1" dirty="0"/>
            <a:t>25,9</a:t>
          </a:r>
        </a:p>
        <a:p>
          <a:r>
            <a:rPr lang="fr-BE" sz="1800" dirty="0"/>
            <a:t> </a:t>
          </a:r>
          <a:r>
            <a:rPr lang="fr-BE" sz="1350" dirty="0"/>
            <a:t>milliards de dollars US</a:t>
          </a:r>
        </a:p>
      </dgm:t>
    </dgm:pt>
    <dgm:pt modelId="{90CBC784-F853-4E7F-8BED-C1980D2493DF}" type="parTrans" cxnId="{813033AD-2768-4273-9CE5-3052C16D80B8}">
      <dgm:prSet/>
      <dgm:spPr/>
      <dgm:t>
        <a:bodyPr/>
        <a:lstStyle/>
        <a:p>
          <a:endParaRPr lang="fr-BE"/>
        </a:p>
      </dgm:t>
    </dgm:pt>
    <dgm:pt modelId="{60C14804-1CBB-4374-9A10-31F52A4CE190}" type="sibTrans" cxnId="{813033AD-2768-4273-9CE5-3052C16D80B8}">
      <dgm:prSet custT="1"/>
      <dgm:spPr/>
      <dgm:t>
        <a:bodyPr/>
        <a:lstStyle/>
        <a:p>
          <a:r>
            <a:rPr lang="fr-BE" sz="2400" b="1" dirty="0"/>
            <a:t>18,5%</a:t>
          </a:r>
        </a:p>
        <a:p>
          <a:r>
            <a:rPr lang="fr-BE" sz="1500" dirty="0"/>
            <a:t>Croissance mondiale moyenne</a:t>
          </a:r>
        </a:p>
      </dgm:t>
    </dgm:pt>
    <dgm:pt modelId="{392E7806-7C95-4960-87B7-3757C3031B5F}">
      <dgm:prSet phldrT="[Texte]"/>
      <dgm:spPr/>
      <dgm:t>
        <a:bodyPr/>
        <a:lstStyle/>
        <a:p>
          <a:r>
            <a:rPr lang="fr-BE" dirty="0"/>
            <a:t>Valeur totale de l’industrie du disque (IFPI)</a:t>
          </a:r>
        </a:p>
      </dgm:t>
    </dgm:pt>
    <dgm:pt modelId="{734B52C2-949F-458E-BA82-894EA09E9BFA}" type="parTrans" cxnId="{1004F71A-D8FD-4C8C-B74B-E7843F9BA87E}">
      <dgm:prSet/>
      <dgm:spPr/>
      <dgm:t>
        <a:bodyPr/>
        <a:lstStyle/>
        <a:p>
          <a:endParaRPr lang="fr-BE"/>
        </a:p>
      </dgm:t>
    </dgm:pt>
    <dgm:pt modelId="{8044334A-7B3B-4A40-9EBF-CA9A51BC0E45}" type="sibTrans" cxnId="{1004F71A-D8FD-4C8C-B74B-E7843F9BA87E}">
      <dgm:prSet/>
      <dgm:spPr/>
      <dgm:t>
        <a:bodyPr/>
        <a:lstStyle/>
        <a:p>
          <a:endParaRPr lang="fr-BE"/>
        </a:p>
      </dgm:t>
    </dgm:pt>
    <dgm:pt modelId="{CCA0F706-5EBD-41BD-A71E-9624947F3CE9}" type="pres">
      <dgm:prSet presAssocID="{5E977D21-BECD-4606-8A95-A5EC4C0255D3}" presName="Name0" presStyleCnt="0">
        <dgm:presLayoutVars>
          <dgm:chMax/>
          <dgm:chPref/>
          <dgm:dir/>
          <dgm:animLvl val="lvl"/>
        </dgm:presLayoutVars>
      </dgm:prSet>
      <dgm:spPr/>
    </dgm:pt>
    <dgm:pt modelId="{CAF2AB70-D502-4EDE-8921-EE069807C214}" type="pres">
      <dgm:prSet presAssocID="{DEF5E324-9BB4-430E-B043-0BD7773247B9}" presName="composite" presStyleCnt="0"/>
      <dgm:spPr/>
    </dgm:pt>
    <dgm:pt modelId="{5152F317-53F1-410E-870C-1586D3C86F67}" type="pres">
      <dgm:prSet presAssocID="{DEF5E324-9BB4-430E-B043-0BD7773247B9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948B9309-3CA1-4A79-9C8F-504FCFDFE2A7}" type="pres">
      <dgm:prSet presAssocID="{DEF5E324-9BB4-430E-B043-0BD7773247B9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F1DCFBCA-9663-4948-B1A2-0142D8BEA826}" type="pres">
      <dgm:prSet presAssocID="{DEF5E324-9BB4-430E-B043-0BD7773247B9}" presName="BalanceSpacing" presStyleCnt="0"/>
      <dgm:spPr/>
    </dgm:pt>
    <dgm:pt modelId="{4A1005EB-408B-4D67-8247-D32CBBC24FB4}" type="pres">
      <dgm:prSet presAssocID="{DEF5E324-9BB4-430E-B043-0BD7773247B9}" presName="BalanceSpacing1" presStyleCnt="0"/>
      <dgm:spPr/>
    </dgm:pt>
    <dgm:pt modelId="{A752A665-CB0D-4520-8F62-823184F3B943}" type="pres">
      <dgm:prSet presAssocID="{60C14804-1CBB-4374-9A10-31F52A4CE190}" presName="Accent1Text" presStyleLbl="node1" presStyleIdx="1" presStyleCnt="2"/>
      <dgm:spPr/>
    </dgm:pt>
  </dgm:ptLst>
  <dgm:cxnLst>
    <dgm:cxn modelId="{1004F71A-D8FD-4C8C-B74B-E7843F9BA87E}" srcId="{DEF5E324-9BB4-430E-B043-0BD7773247B9}" destId="{392E7806-7C95-4960-87B7-3757C3031B5F}" srcOrd="0" destOrd="0" parTransId="{734B52C2-949F-458E-BA82-894EA09E9BFA}" sibTransId="{8044334A-7B3B-4A40-9EBF-CA9A51BC0E45}"/>
    <dgm:cxn modelId="{773A2326-0160-4F3E-B6CC-2F0FD9FB45EB}" type="presOf" srcId="{DEF5E324-9BB4-430E-B043-0BD7773247B9}" destId="{5152F317-53F1-410E-870C-1586D3C86F67}" srcOrd="0" destOrd="0" presId="urn:microsoft.com/office/officeart/2008/layout/AlternatingHexagons"/>
    <dgm:cxn modelId="{BA2E7931-4D35-4917-8AAC-F521760D1138}" type="presOf" srcId="{392E7806-7C95-4960-87B7-3757C3031B5F}" destId="{948B9309-3CA1-4A79-9C8F-504FCFDFE2A7}" srcOrd="0" destOrd="0" presId="urn:microsoft.com/office/officeart/2008/layout/AlternatingHexagons"/>
    <dgm:cxn modelId="{2C166398-A32A-4433-9011-271670945F4E}" type="presOf" srcId="{60C14804-1CBB-4374-9A10-31F52A4CE190}" destId="{A752A665-CB0D-4520-8F62-823184F3B943}" srcOrd="0" destOrd="0" presId="urn:microsoft.com/office/officeart/2008/layout/AlternatingHexagons"/>
    <dgm:cxn modelId="{813033AD-2768-4273-9CE5-3052C16D80B8}" srcId="{5E977D21-BECD-4606-8A95-A5EC4C0255D3}" destId="{DEF5E324-9BB4-430E-B043-0BD7773247B9}" srcOrd="0" destOrd="0" parTransId="{90CBC784-F853-4E7F-8BED-C1980D2493DF}" sibTransId="{60C14804-1CBB-4374-9A10-31F52A4CE190}"/>
    <dgm:cxn modelId="{0C4CD5BF-57F5-40A9-A7E7-CC47930EAA0A}" type="presOf" srcId="{5E977D21-BECD-4606-8A95-A5EC4C0255D3}" destId="{CCA0F706-5EBD-41BD-A71E-9624947F3CE9}" srcOrd="0" destOrd="0" presId="urn:microsoft.com/office/officeart/2008/layout/AlternatingHexagons"/>
    <dgm:cxn modelId="{02278B04-A79E-4704-B4F8-65CBACFC2BA5}" type="presParOf" srcId="{CCA0F706-5EBD-41BD-A71E-9624947F3CE9}" destId="{CAF2AB70-D502-4EDE-8921-EE069807C214}" srcOrd="0" destOrd="0" presId="urn:microsoft.com/office/officeart/2008/layout/AlternatingHexagons"/>
    <dgm:cxn modelId="{800BF92F-AB5D-4367-81C3-38D9BCD2766F}" type="presParOf" srcId="{CAF2AB70-D502-4EDE-8921-EE069807C214}" destId="{5152F317-53F1-410E-870C-1586D3C86F67}" srcOrd="0" destOrd="0" presId="urn:microsoft.com/office/officeart/2008/layout/AlternatingHexagons"/>
    <dgm:cxn modelId="{C110F7C2-ABEC-4C39-AE8A-1189D6B9CD39}" type="presParOf" srcId="{CAF2AB70-D502-4EDE-8921-EE069807C214}" destId="{948B9309-3CA1-4A79-9C8F-504FCFDFE2A7}" srcOrd="1" destOrd="0" presId="urn:microsoft.com/office/officeart/2008/layout/AlternatingHexagons"/>
    <dgm:cxn modelId="{0BB53ECF-96F2-4EA0-9DD2-3AA699145FE2}" type="presParOf" srcId="{CAF2AB70-D502-4EDE-8921-EE069807C214}" destId="{F1DCFBCA-9663-4948-B1A2-0142D8BEA826}" srcOrd="2" destOrd="0" presId="urn:microsoft.com/office/officeart/2008/layout/AlternatingHexagons"/>
    <dgm:cxn modelId="{AF19AA81-4882-4512-82AD-E976A6ECAD5B}" type="presParOf" srcId="{CAF2AB70-D502-4EDE-8921-EE069807C214}" destId="{4A1005EB-408B-4D67-8247-D32CBBC24FB4}" srcOrd="3" destOrd="0" presId="urn:microsoft.com/office/officeart/2008/layout/AlternatingHexagons"/>
    <dgm:cxn modelId="{89CA0E58-F8BE-43E7-9755-C1A825EBB055}" type="presParOf" srcId="{CAF2AB70-D502-4EDE-8921-EE069807C214}" destId="{A752A665-CB0D-4520-8F62-823184F3B94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191343-4CE7-4AD8-9177-009E80F37F51}" type="doc">
      <dgm:prSet loTypeId="urn:microsoft.com/office/officeart/2008/layout/AlternatingHexagons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BE"/>
        </a:p>
      </dgm:t>
    </dgm:pt>
    <dgm:pt modelId="{25FAA0F2-8F3D-4047-B615-FC67D2D346F2}">
      <dgm:prSet phldrT="[Texte]" custT="1"/>
      <dgm:spPr/>
      <dgm:t>
        <a:bodyPr/>
        <a:lstStyle/>
        <a:p>
          <a:r>
            <a:rPr lang="fr-BE" sz="2200" b="1" dirty="0"/>
            <a:t>Pop</a:t>
          </a:r>
        </a:p>
        <a:p>
          <a:r>
            <a:rPr lang="fr-BE" sz="2200" dirty="0"/>
            <a:t>19,7%</a:t>
          </a:r>
        </a:p>
      </dgm:t>
    </dgm:pt>
    <dgm:pt modelId="{82F7B462-E6CC-4129-B4E6-6537597F72AE}" type="parTrans" cxnId="{140B6F03-7720-4ADB-9F8E-DC5F838BA64A}">
      <dgm:prSet/>
      <dgm:spPr/>
      <dgm:t>
        <a:bodyPr/>
        <a:lstStyle/>
        <a:p>
          <a:endParaRPr lang="fr-BE"/>
        </a:p>
      </dgm:t>
    </dgm:pt>
    <dgm:pt modelId="{E316F6E0-84C7-4BDB-9E66-B2C685F9A5F4}" type="sibTrans" cxnId="{140B6F03-7720-4ADB-9F8E-DC5F838BA64A}">
      <dgm:prSet custT="1"/>
      <dgm:spPr/>
      <dgm:t>
        <a:bodyPr/>
        <a:lstStyle/>
        <a:p>
          <a:r>
            <a:rPr lang="fr-BE" sz="2200" b="1" dirty="0"/>
            <a:t>Rap</a:t>
          </a:r>
        </a:p>
        <a:p>
          <a:r>
            <a:rPr lang="fr-BE" sz="2200" dirty="0"/>
            <a:t>25,8%</a:t>
          </a:r>
        </a:p>
      </dgm:t>
    </dgm:pt>
    <dgm:pt modelId="{9884422E-2C96-4B48-AC3A-A726B4E4B2F4}">
      <dgm:prSet phldrT="[Texte]"/>
      <dgm:spPr/>
      <dgm:t>
        <a:bodyPr/>
        <a:lstStyle/>
        <a:p>
          <a:r>
            <a:rPr lang="fr-BE" dirty="0"/>
            <a:t>Popularité : Genres les plus exportés (CNM)</a:t>
          </a:r>
        </a:p>
      </dgm:t>
    </dgm:pt>
    <dgm:pt modelId="{B360FB71-0842-4A0E-9431-7422AF244804}" type="parTrans" cxnId="{8F26D4B2-A053-4D20-AF6B-3AA4D80D95FA}">
      <dgm:prSet/>
      <dgm:spPr/>
      <dgm:t>
        <a:bodyPr/>
        <a:lstStyle/>
        <a:p>
          <a:endParaRPr lang="fr-BE"/>
        </a:p>
      </dgm:t>
    </dgm:pt>
    <dgm:pt modelId="{DD77EAF7-0B93-4378-845A-3A9A105A26A0}" type="sibTrans" cxnId="{8F26D4B2-A053-4D20-AF6B-3AA4D80D95FA}">
      <dgm:prSet/>
      <dgm:spPr/>
      <dgm:t>
        <a:bodyPr/>
        <a:lstStyle/>
        <a:p>
          <a:endParaRPr lang="fr-BE"/>
        </a:p>
      </dgm:t>
    </dgm:pt>
    <dgm:pt modelId="{ED8A9E06-EF91-400B-AFF8-011BFE7AAA37}">
      <dgm:prSet/>
      <dgm:spPr/>
      <dgm:t>
        <a:bodyPr/>
        <a:lstStyle/>
        <a:p>
          <a:endParaRPr lang="fr-BE" dirty="0"/>
        </a:p>
      </dgm:t>
    </dgm:pt>
    <dgm:pt modelId="{80E74B03-6F51-4B41-B386-6CAB8F08EDCD}" type="parTrans" cxnId="{7515641D-D5D0-4B18-B56C-661319FD8C3D}">
      <dgm:prSet/>
      <dgm:spPr/>
      <dgm:t>
        <a:bodyPr/>
        <a:lstStyle/>
        <a:p>
          <a:endParaRPr lang="fr-BE"/>
        </a:p>
      </dgm:t>
    </dgm:pt>
    <dgm:pt modelId="{DDE3B5FA-67AA-43FA-BA63-0F9D481CCAC1}" type="sibTrans" cxnId="{7515641D-D5D0-4B18-B56C-661319FD8C3D}">
      <dgm:prSet custT="1"/>
      <dgm:spPr/>
      <dgm:t>
        <a:bodyPr/>
        <a:lstStyle/>
        <a:p>
          <a:r>
            <a:rPr lang="fr-BE" sz="2200" b="1" dirty="0"/>
            <a:t>Dance/</a:t>
          </a:r>
          <a:r>
            <a:rPr lang="fr-BE" sz="2200" b="1" dirty="0" err="1"/>
            <a:t>electro</a:t>
          </a:r>
          <a:endParaRPr lang="fr-BE" sz="2200" b="1" dirty="0"/>
        </a:p>
        <a:p>
          <a:r>
            <a:rPr lang="fr-BE" sz="2200" dirty="0"/>
            <a:t>40,8%</a:t>
          </a:r>
        </a:p>
      </dgm:t>
    </dgm:pt>
    <dgm:pt modelId="{07E3CC63-40A2-4FFD-9AAE-0A7759B82BB9}" type="pres">
      <dgm:prSet presAssocID="{4E191343-4CE7-4AD8-9177-009E80F37F51}" presName="Name0" presStyleCnt="0">
        <dgm:presLayoutVars>
          <dgm:chMax/>
          <dgm:chPref/>
          <dgm:dir/>
          <dgm:animLvl val="lvl"/>
        </dgm:presLayoutVars>
      </dgm:prSet>
      <dgm:spPr/>
    </dgm:pt>
    <dgm:pt modelId="{6E7F2B1F-64B6-421A-AF25-1FCB80B3610F}" type="pres">
      <dgm:prSet presAssocID="{25FAA0F2-8F3D-4047-B615-FC67D2D346F2}" presName="composite" presStyleCnt="0"/>
      <dgm:spPr/>
    </dgm:pt>
    <dgm:pt modelId="{240A6C26-1278-49A4-A98E-A879CB6E0ABE}" type="pres">
      <dgm:prSet presAssocID="{25FAA0F2-8F3D-4047-B615-FC67D2D346F2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9144780E-C8A4-4B9D-A8BD-81E304BBE400}" type="pres">
      <dgm:prSet presAssocID="{25FAA0F2-8F3D-4047-B615-FC67D2D346F2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26C7FF1A-7958-4C23-90CF-04B29C6550A1}" type="pres">
      <dgm:prSet presAssocID="{25FAA0F2-8F3D-4047-B615-FC67D2D346F2}" presName="BalanceSpacing" presStyleCnt="0"/>
      <dgm:spPr/>
    </dgm:pt>
    <dgm:pt modelId="{857F3DB5-1D71-410C-8A28-251ACAAECD6A}" type="pres">
      <dgm:prSet presAssocID="{25FAA0F2-8F3D-4047-B615-FC67D2D346F2}" presName="BalanceSpacing1" presStyleCnt="0"/>
      <dgm:spPr/>
    </dgm:pt>
    <dgm:pt modelId="{EEE2ADDF-727E-4A1B-9557-59EEF41843CB}" type="pres">
      <dgm:prSet presAssocID="{E316F6E0-84C7-4BDB-9E66-B2C685F9A5F4}" presName="Accent1Text" presStyleLbl="node1" presStyleIdx="1" presStyleCnt="4"/>
      <dgm:spPr/>
    </dgm:pt>
    <dgm:pt modelId="{BA0087C9-29A9-492B-B690-D59B7DB83A75}" type="pres">
      <dgm:prSet presAssocID="{E316F6E0-84C7-4BDB-9E66-B2C685F9A5F4}" presName="spaceBetweenRectangles" presStyleCnt="0"/>
      <dgm:spPr/>
    </dgm:pt>
    <dgm:pt modelId="{174BE36A-631C-4B88-964B-856F7F06C81C}" type="pres">
      <dgm:prSet presAssocID="{ED8A9E06-EF91-400B-AFF8-011BFE7AAA37}" presName="composite" presStyleCnt="0"/>
      <dgm:spPr/>
    </dgm:pt>
    <dgm:pt modelId="{48A6D153-80CE-4B3F-939B-D33EBB14EEE3}" type="pres">
      <dgm:prSet presAssocID="{ED8A9E06-EF91-400B-AFF8-011BFE7AAA37}" presName="Parent1" presStyleLbl="node1" presStyleIdx="2" presStyleCnt="4" custLinFactX="-61693" custLinFactNeighborX="-100000" custLinFactNeighborY="-84882">
        <dgm:presLayoutVars>
          <dgm:chMax val="1"/>
          <dgm:chPref val="1"/>
          <dgm:bulletEnabled val="1"/>
        </dgm:presLayoutVars>
      </dgm:prSet>
      <dgm:spPr/>
    </dgm:pt>
    <dgm:pt modelId="{EAA9A051-1E45-47A9-BCD0-8F7F29C7D74B}" type="pres">
      <dgm:prSet presAssocID="{ED8A9E06-EF91-400B-AFF8-011BFE7AAA37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8B3011B-0E43-4880-96B9-FCADD527F970}" type="pres">
      <dgm:prSet presAssocID="{ED8A9E06-EF91-400B-AFF8-011BFE7AAA37}" presName="BalanceSpacing" presStyleCnt="0"/>
      <dgm:spPr/>
    </dgm:pt>
    <dgm:pt modelId="{3DA40437-E029-4B11-B43F-6C120AD0FBCD}" type="pres">
      <dgm:prSet presAssocID="{ED8A9E06-EF91-400B-AFF8-011BFE7AAA37}" presName="BalanceSpacing1" presStyleCnt="0"/>
      <dgm:spPr/>
    </dgm:pt>
    <dgm:pt modelId="{1CB3EB33-95A0-4137-B255-723071E5C94B}" type="pres">
      <dgm:prSet presAssocID="{DDE3B5FA-67AA-43FA-BA63-0F9D481CCAC1}" presName="Accent1Text" presStyleLbl="node1" presStyleIdx="3" presStyleCnt="4" custLinFactX="-100000" custLinFactNeighborX="-168534" custLinFactNeighborY="-84090"/>
      <dgm:spPr/>
    </dgm:pt>
  </dgm:ptLst>
  <dgm:cxnLst>
    <dgm:cxn modelId="{140B6F03-7720-4ADB-9F8E-DC5F838BA64A}" srcId="{4E191343-4CE7-4AD8-9177-009E80F37F51}" destId="{25FAA0F2-8F3D-4047-B615-FC67D2D346F2}" srcOrd="0" destOrd="0" parTransId="{82F7B462-E6CC-4129-B4E6-6537597F72AE}" sibTransId="{E316F6E0-84C7-4BDB-9E66-B2C685F9A5F4}"/>
    <dgm:cxn modelId="{9C7FCA0E-7E16-485D-B6DA-376626F57772}" type="presOf" srcId="{25FAA0F2-8F3D-4047-B615-FC67D2D346F2}" destId="{240A6C26-1278-49A4-A98E-A879CB6E0ABE}" srcOrd="0" destOrd="0" presId="urn:microsoft.com/office/officeart/2008/layout/AlternatingHexagons"/>
    <dgm:cxn modelId="{7515641D-D5D0-4B18-B56C-661319FD8C3D}" srcId="{4E191343-4CE7-4AD8-9177-009E80F37F51}" destId="{ED8A9E06-EF91-400B-AFF8-011BFE7AAA37}" srcOrd="1" destOrd="0" parTransId="{80E74B03-6F51-4B41-B386-6CAB8F08EDCD}" sibTransId="{DDE3B5FA-67AA-43FA-BA63-0F9D481CCAC1}"/>
    <dgm:cxn modelId="{8F26D4B2-A053-4D20-AF6B-3AA4D80D95FA}" srcId="{25FAA0F2-8F3D-4047-B615-FC67D2D346F2}" destId="{9884422E-2C96-4B48-AC3A-A726B4E4B2F4}" srcOrd="0" destOrd="0" parTransId="{B360FB71-0842-4A0E-9431-7422AF244804}" sibTransId="{DD77EAF7-0B93-4378-845A-3A9A105A26A0}"/>
    <dgm:cxn modelId="{CB6224C8-3AB9-4F58-8CD7-6F2A637147BA}" type="presOf" srcId="{4E191343-4CE7-4AD8-9177-009E80F37F51}" destId="{07E3CC63-40A2-4FFD-9AAE-0A7759B82BB9}" srcOrd="0" destOrd="0" presId="urn:microsoft.com/office/officeart/2008/layout/AlternatingHexagons"/>
    <dgm:cxn modelId="{97837EDB-D4E3-495D-9CF7-E60DBF98CFAE}" type="presOf" srcId="{ED8A9E06-EF91-400B-AFF8-011BFE7AAA37}" destId="{48A6D153-80CE-4B3F-939B-D33EBB14EEE3}" srcOrd="0" destOrd="0" presId="urn:microsoft.com/office/officeart/2008/layout/AlternatingHexagons"/>
    <dgm:cxn modelId="{C0D5F5EF-BB54-48A2-888F-AA280E3DC1EF}" type="presOf" srcId="{DDE3B5FA-67AA-43FA-BA63-0F9D481CCAC1}" destId="{1CB3EB33-95A0-4137-B255-723071E5C94B}" srcOrd="0" destOrd="0" presId="urn:microsoft.com/office/officeart/2008/layout/AlternatingHexagons"/>
    <dgm:cxn modelId="{3052A0F8-606E-4C1B-8F5C-FE61D6E71304}" type="presOf" srcId="{9884422E-2C96-4B48-AC3A-A726B4E4B2F4}" destId="{9144780E-C8A4-4B9D-A8BD-81E304BBE400}" srcOrd="0" destOrd="0" presId="urn:microsoft.com/office/officeart/2008/layout/AlternatingHexagons"/>
    <dgm:cxn modelId="{712E28FA-CDAB-4BAB-8AB5-27899AEB9F72}" type="presOf" srcId="{E316F6E0-84C7-4BDB-9E66-B2C685F9A5F4}" destId="{EEE2ADDF-727E-4A1B-9557-59EEF41843CB}" srcOrd="0" destOrd="0" presId="urn:microsoft.com/office/officeart/2008/layout/AlternatingHexagons"/>
    <dgm:cxn modelId="{213A2046-B082-42BB-8B74-5A73CFA6E3D6}" type="presParOf" srcId="{07E3CC63-40A2-4FFD-9AAE-0A7759B82BB9}" destId="{6E7F2B1F-64B6-421A-AF25-1FCB80B3610F}" srcOrd="0" destOrd="0" presId="urn:microsoft.com/office/officeart/2008/layout/AlternatingHexagons"/>
    <dgm:cxn modelId="{35238CEB-D7D1-4BBC-8CFA-8BF0C2138205}" type="presParOf" srcId="{6E7F2B1F-64B6-421A-AF25-1FCB80B3610F}" destId="{240A6C26-1278-49A4-A98E-A879CB6E0ABE}" srcOrd="0" destOrd="0" presId="urn:microsoft.com/office/officeart/2008/layout/AlternatingHexagons"/>
    <dgm:cxn modelId="{29592390-980F-45A6-8768-3C14D932F349}" type="presParOf" srcId="{6E7F2B1F-64B6-421A-AF25-1FCB80B3610F}" destId="{9144780E-C8A4-4B9D-A8BD-81E304BBE400}" srcOrd="1" destOrd="0" presId="urn:microsoft.com/office/officeart/2008/layout/AlternatingHexagons"/>
    <dgm:cxn modelId="{47E3309A-2A4D-443F-9E63-D7D2E9CF92CD}" type="presParOf" srcId="{6E7F2B1F-64B6-421A-AF25-1FCB80B3610F}" destId="{26C7FF1A-7958-4C23-90CF-04B29C6550A1}" srcOrd="2" destOrd="0" presId="urn:microsoft.com/office/officeart/2008/layout/AlternatingHexagons"/>
    <dgm:cxn modelId="{C3A261EC-0D94-46B9-90BE-795D71F2013D}" type="presParOf" srcId="{6E7F2B1F-64B6-421A-AF25-1FCB80B3610F}" destId="{857F3DB5-1D71-410C-8A28-251ACAAECD6A}" srcOrd="3" destOrd="0" presId="urn:microsoft.com/office/officeart/2008/layout/AlternatingHexagons"/>
    <dgm:cxn modelId="{6BDABB57-C6BF-4E7C-97E2-84AC426221C1}" type="presParOf" srcId="{6E7F2B1F-64B6-421A-AF25-1FCB80B3610F}" destId="{EEE2ADDF-727E-4A1B-9557-59EEF41843CB}" srcOrd="4" destOrd="0" presId="urn:microsoft.com/office/officeart/2008/layout/AlternatingHexagons"/>
    <dgm:cxn modelId="{CF427D66-4018-4E2E-8B2D-C76056C0FE8D}" type="presParOf" srcId="{07E3CC63-40A2-4FFD-9AAE-0A7759B82BB9}" destId="{BA0087C9-29A9-492B-B690-D59B7DB83A75}" srcOrd="1" destOrd="0" presId="urn:microsoft.com/office/officeart/2008/layout/AlternatingHexagons"/>
    <dgm:cxn modelId="{BF7B8186-14F0-4E77-AD40-73EE9114E86D}" type="presParOf" srcId="{07E3CC63-40A2-4FFD-9AAE-0A7759B82BB9}" destId="{174BE36A-631C-4B88-964B-856F7F06C81C}" srcOrd="2" destOrd="0" presId="urn:microsoft.com/office/officeart/2008/layout/AlternatingHexagons"/>
    <dgm:cxn modelId="{7C30C4AF-FB40-4556-ACDF-4C72CF115350}" type="presParOf" srcId="{174BE36A-631C-4B88-964B-856F7F06C81C}" destId="{48A6D153-80CE-4B3F-939B-D33EBB14EEE3}" srcOrd="0" destOrd="0" presId="urn:microsoft.com/office/officeart/2008/layout/AlternatingHexagons"/>
    <dgm:cxn modelId="{84D5D40A-8CA8-4713-BD3C-4E356DA2E99E}" type="presParOf" srcId="{174BE36A-631C-4B88-964B-856F7F06C81C}" destId="{EAA9A051-1E45-47A9-BCD0-8F7F29C7D74B}" srcOrd="1" destOrd="0" presId="urn:microsoft.com/office/officeart/2008/layout/AlternatingHexagons"/>
    <dgm:cxn modelId="{0E849849-5116-41C8-8347-3FB0BA402172}" type="presParOf" srcId="{174BE36A-631C-4B88-964B-856F7F06C81C}" destId="{C8B3011B-0E43-4880-96B9-FCADD527F970}" srcOrd="2" destOrd="0" presId="urn:microsoft.com/office/officeart/2008/layout/AlternatingHexagons"/>
    <dgm:cxn modelId="{A4F3D691-AED1-45C5-A1B9-3AF2148F6A9C}" type="presParOf" srcId="{174BE36A-631C-4B88-964B-856F7F06C81C}" destId="{3DA40437-E029-4B11-B43F-6C120AD0FBCD}" srcOrd="3" destOrd="0" presId="urn:microsoft.com/office/officeart/2008/layout/AlternatingHexagons"/>
    <dgm:cxn modelId="{5A12AF16-38D9-415B-A7E1-5CCADFFB4983}" type="presParOf" srcId="{174BE36A-631C-4B88-964B-856F7F06C81C}" destId="{1CB3EB33-95A0-4137-B255-723071E5C94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491B9D-4F98-4231-BBE9-FED27DF28116}" type="doc">
      <dgm:prSet loTypeId="urn:microsoft.com/office/officeart/2005/8/layout/chevron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F5576EB4-6DAB-4210-BF69-0BA3A31C6F53}">
      <dgm:prSet phldrT="[Texte]"/>
      <dgm:spPr/>
      <dgm:t>
        <a:bodyPr/>
        <a:lstStyle/>
        <a:p>
          <a:r>
            <a:rPr lang="fr-BE" dirty="0"/>
            <a:t>1</a:t>
          </a:r>
        </a:p>
      </dgm:t>
    </dgm:pt>
    <dgm:pt modelId="{2F2E2AB9-7690-4B10-AD8E-23A1E17DB31D}" type="parTrans" cxnId="{1DD597B6-0B66-4E61-BC4C-10EFB7581CCA}">
      <dgm:prSet/>
      <dgm:spPr/>
      <dgm:t>
        <a:bodyPr/>
        <a:lstStyle/>
        <a:p>
          <a:endParaRPr lang="fr-BE"/>
        </a:p>
      </dgm:t>
    </dgm:pt>
    <dgm:pt modelId="{7E8CF5A8-831C-43FB-B006-F32FD1DB987A}" type="sibTrans" cxnId="{1DD597B6-0B66-4E61-BC4C-10EFB7581CCA}">
      <dgm:prSet/>
      <dgm:spPr/>
      <dgm:t>
        <a:bodyPr/>
        <a:lstStyle/>
        <a:p>
          <a:endParaRPr lang="fr-BE"/>
        </a:p>
      </dgm:t>
    </dgm:pt>
    <dgm:pt modelId="{B8CAA64D-A176-4165-93BF-C8A8CEEB3706}">
      <dgm:prSet phldrT="[Texte]" custT="1"/>
      <dgm:spPr/>
      <dgm:t>
        <a:bodyPr/>
        <a:lstStyle/>
        <a:p>
          <a:pPr>
            <a:buNone/>
          </a:pPr>
          <a:r>
            <a:rPr lang="fr-BE" sz="2400" dirty="0"/>
            <a:t>Une interface liés à des capteurs</a:t>
          </a:r>
        </a:p>
      </dgm:t>
    </dgm:pt>
    <dgm:pt modelId="{42980947-771B-456F-BF8B-5412C10D619A}" type="parTrans" cxnId="{DE699418-8608-4F91-ADEC-911F90D0E2D3}">
      <dgm:prSet/>
      <dgm:spPr/>
      <dgm:t>
        <a:bodyPr/>
        <a:lstStyle/>
        <a:p>
          <a:endParaRPr lang="fr-BE"/>
        </a:p>
      </dgm:t>
    </dgm:pt>
    <dgm:pt modelId="{C69B96E7-E3DC-4BC6-9BC7-0E37725D33F1}" type="sibTrans" cxnId="{DE699418-8608-4F91-ADEC-911F90D0E2D3}">
      <dgm:prSet/>
      <dgm:spPr/>
      <dgm:t>
        <a:bodyPr/>
        <a:lstStyle/>
        <a:p>
          <a:endParaRPr lang="fr-BE"/>
        </a:p>
      </dgm:t>
    </dgm:pt>
    <dgm:pt modelId="{14CE795F-3EA1-4EA1-B8CF-FA900D028B57}">
      <dgm:prSet phldrT="[Texte]"/>
      <dgm:spPr/>
      <dgm:t>
        <a:bodyPr/>
        <a:lstStyle/>
        <a:p>
          <a:r>
            <a:rPr lang="fr-BE" dirty="0"/>
            <a:t>2</a:t>
          </a:r>
        </a:p>
      </dgm:t>
    </dgm:pt>
    <dgm:pt modelId="{C79F3A25-8168-4640-99DE-1AA3175D416C}" type="parTrans" cxnId="{FDC66FF6-8A41-445A-9BE0-D9CF4298A3B4}">
      <dgm:prSet/>
      <dgm:spPr/>
      <dgm:t>
        <a:bodyPr/>
        <a:lstStyle/>
        <a:p>
          <a:endParaRPr lang="fr-BE"/>
        </a:p>
      </dgm:t>
    </dgm:pt>
    <dgm:pt modelId="{AF44A646-19D3-48AA-89AB-7DE004990590}" type="sibTrans" cxnId="{FDC66FF6-8A41-445A-9BE0-D9CF4298A3B4}">
      <dgm:prSet/>
      <dgm:spPr/>
      <dgm:t>
        <a:bodyPr/>
        <a:lstStyle/>
        <a:p>
          <a:endParaRPr lang="fr-BE"/>
        </a:p>
      </dgm:t>
    </dgm:pt>
    <dgm:pt modelId="{B18C776F-729A-4FED-B642-38C36A4818A4}">
      <dgm:prSet phldrT="[Texte]" custT="1"/>
      <dgm:spPr/>
      <dgm:t>
        <a:bodyPr/>
        <a:lstStyle/>
        <a:p>
          <a:pPr>
            <a:buNone/>
          </a:pPr>
          <a:r>
            <a:rPr lang="fr-BE" sz="2400" dirty="0"/>
            <a:t>Des connexions définies arbitrairement</a:t>
          </a:r>
        </a:p>
      </dgm:t>
    </dgm:pt>
    <dgm:pt modelId="{19634192-0EB4-47B7-AE90-D136969E14BB}" type="sibTrans" cxnId="{23B9A39F-5BC8-46AA-A811-92B71DA022DB}">
      <dgm:prSet/>
      <dgm:spPr/>
      <dgm:t>
        <a:bodyPr/>
        <a:lstStyle/>
        <a:p>
          <a:endParaRPr lang="fr-BE"/>
        </a:p>
      </dgm:t>
    </dgm:pt>
    <dgm:pt modelId="{F9883AD5-5C3C-4ABF-8501-7B63B7C16390}" type="parTrans" cxnId="{23B9A39F-5BC8-46AA-A811-92B71DA022DB}">
      <dgm:prSet/>
      <dgm:spPr/>
      <dgm:t>
        <a:bodyPr/>
        <a:lstStyle/>
        <a:p>
          <a:endParaRPr lang="fr-BE"/>
        </a:p>
      </dgm:t>
    </dgm:pt>
    <dgm:pt modelId="{7FE99792-EEE5-4D59-A341-4F1CBB5CEF38}">
      <dgm:prSet phldrT="[Texte]" custT="1"/>
      <dgm:spPr/>
      <dgm:t>
        <a:bodyPr/>
        <a:lstStyle/>
        <a:p>
          <a:pPr>
            <a:buNone/>
          </a:pPr>
          <a:r>
            <a:rPr lang="fr-BE" sz="2400" dirty="0"/>
            <a:t>Des algorithmes de synthèse</a:t>
          </a:r>
        </a:p>
      </dgm:t>
    </dgm:pt>
    <dgm:pt modelId="{0AFE973D-4B90-48A2-9FB4-5C7A008196A4}" type="parTrans" cxnId="{C5AE91C1-8436-4399-B48A-FF73F1CFF6DA}">
      <dgm:prSet/>
      <dgm:spPr/>
      <dgm:t>
        <a:bodyPr/>
        <a:lstStyle/>
        <a:p>
          <a:endParaRPr lang="fr-BE"/>
        </a:p>
      </dgm:t>
    </dgm:pt>
    <dgm:pt modelId="{E98EEEA4-ADE6-4FC0-8EE5-B047B1A3536F}" type="sibTrans" cxnId="{C5AE91C1-8436-4399-B48A-FF73F1CFF6DA}">
      <dgm:prSet/>
      <dgm:spPr/>
      <dgm:t>
        <a:bodyPr/>
        <a:lstStyle/>
        <a:p>
          <a:endParaRPr lang="fr-BE"/>
        </a:p>
      </dgm:t>
    </dgm:pt>
    <dgm:pt modelId="{2F300E1B-2390-42B2-920E-641E6866201C}">
      <dgm:prSet phldrT="[Texte]"/>
      <dgm:spPr/>
      <dgm:t>
        <a:bodyPr/>
        <a:lstStyle/>
        <a:p>
          <a:r>
            <a:rPr lang="fr-BE" dirty="0"/>
            <a:t>3</a:t>
          </a:r>
        </a:p>
      </dgm:t>
    </dgm:pt>
    <dgm:pt modelId="{F816E8D9-A7C1-40A2-92F8-ECA527DAC2A0}" type="parTrans" cxnId="{356ADE22-0B08-4855-8F1F-871A980939F6}">
      <dgm:prSet/>
      <dgm:spPr/>
      <dgm:t>
        <a:bodyPr/>
        <a:lstStyle/>
        <a:p>
          <a:endParaRPr lang="fr-BE"/>
        </a:p>
      </dgm:t>
    </dgm:pt>
    <dgm:pt modelId="{A3D36429-1D1A-47E8-8C4E-71FD08BA27E3}" type="sibTrans" cxnId="{356ADE22-0B08-4855-8F1F-871A980939F6}">
      <dgm:prSet/>
      <dgm:spPr/>
      <dgm:t>
        <a:bodyPr/>
        <a:lstStyle/>
        <a:p>
          <a:endParaRPr lang="fr-BE"/>
        </a:p>
      </dgm:t>
    </dgm:pt>
    <dgm:pt modelId="{26CD74F3-D2EA-469E-9CF2-D08CAC1B977E}">
      <dgm:prSet phldrT="[Texte]" custT="1"/>
      <dgm:spPr/>
      <dgm:t>
        <a:bodyPr/>
        <a:lstStyle/>
        <a:p>
          <a:pPr>
            <a:buNone/>
          </a:pPr>
          <a:r>
            <a:rPr lang="fr-BE" sz="2400" dirty="0"/>
            <a:t>capables du temps réel</a:t>
          </a:r>
        </a:p>
      </dgm:t>
    </dgm:pt>
    <dgm:pt modelId="{A620C4B8-6EBE-4341-ABA5-D0D954D48CF4}" type="parTrans" cxnId="{8BD98316-4E03-444B-8281-CE434C1FC2EE}">
      <dgm:prSet/>
      <dgm:spPr/>
      <dgm:t>
        <a:bodyPr/>
        <a:lstStyle/>
        <a:p>
          <a:endParaRPr lang="fr-BE"/>
        </a:p>
      </dgm:t>
    </dgm:pt>
    <dgm:pt modelId="{A653D7A0-0389-4B31-B8DD-113353BB9574}" type="sibTrans" cxnId="{8BD98316-4E03-444B-8281-CE434C1FC2EE}">
      <dgm:prSet/>
      <dgm:spPr/>
      <dgm:t>
        <a:bodyPr/>
        <a:lstStyle/>
        <a:p>
          <a:endParaRPr lang="fr-BE"/>
        </a:p>
      </dgm:t>
    </dgm:pt>
    <dgm:pt modelId="{4075742C-091E-4C18-BBAF-4C41CF467E6D}" type="pres">
      <dgm:prSet presAssocID="{22491B9D-4F98-4231-BBE9-FED27DF28116}" presName="linearFlow" presStyleCnt="0">
        <dgm:presLayoutVars>
          <dgm:dir/>
          <dgm:animLvl val="lvl"/>
          <dgm:resizeHandles val="exact"/>
        </dgm:presLayoutVars>
      </dgm:prSet>
      <dgm:spPr/>
    </dgm:pt>
    <dgm:pt modelId="{61FBEAB1-A41F-4E0D-A414-82587B25D206}" type="pres">
      <dgm:prSet presAssocID="{F5576EB4-6DAB-4210-BF69-0BA3A31C6F53}" presName="composite" presStyleCnt="0"/>
      <dgm:spPr/>
    </dgm:pt>
    <dgm:pt modelId="{8972C217-047A-403E-ADEC-56488B2B0F57}" type="pres">
      <dgm:prSet presAssocID="{F5576EB4-6DAB-4210-BF69-0BA3A31C6F5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87821ED-A37F-482A-91F8-DBCC80BF6D38}" type="pres">
      <dgm:prSet presAssocID="{F5576EB4-6DAB-4210-BF69-0BA3A31C6F53}" presName="descendantText" presStyleLbl="alignAcc1" presStyleIdx="0" presStyleCnt="3">
        <dgm:presLayoutVars>
          <dgm:bulletEnabled val="1"/>
        </dgm:presLayoutVars>
      </dgm:prSet>
      <dgm:spPr/>
    </dgm:pt>
    <dgm:pt modelId="{B65D0430-EB69-45B6-BB6B-34B9C14FE7E1}" type="pres">
      <dgm:prSet presAssocID="{7E8CF5A8-831C-43FB-B006-F32FD1DB987A}" presName="sp" presStyleCnt="0"/>
      <dgm:spPr/>
    </dgm:pt>
    <dgm:pt modelId="{F3016529-811A-49E0-ADC1-F5B93658C8E1}" type="pres">
      <dgm:prSet presAssocID="{14CE795F-3EA1-4EA1-B8CF-FA900D028B57}" presName="composite" presStyleCnt="0"/>
      <dgm:spPr/>
    </dgm:pt>
    <dgm:pt modelId="{43F18810-8CAA-4781-A440-F55347D027F3}" type="pres">
      <dgm:prSet presAssocID="{14CE795F-3EA1-4EA1-B8CF-FA900D028B5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086BF08-03A0-47CF-BA59-A41E507B56C6}" type="pres">
      <dgm:prSet presAssocID="{14CE795F-3EA1-4EA1-B8CF-FA900D028B57}" presName="descendantText" presStyleLbl="alignAcc1" presStyleIdx="1" presStyleCnt="3">
        <dgm:presLayoutVars>
          <dgm:bulletEnabled val="1"/>
        </dgm:presLayoutVars>
      </dgm:prSet>
      <dgm:spPr/>
    </dgm:pt>
    <dgm:pt modelId="{C5714BD4-728A-4F6F-9D70-62B1AD7A98A9}" type="pres">
      <dgm:prSet presAssocID="{AF44A646-19D3-48AA-89AB-7DE004990590}" presName="sp" presStyleCnt="0"/>
      <dgm:spPr/>
    </dgm:pt>
    <dgm:pt modelId="{3DA35BD5-032E-4404-9BD8-97CDC5678E1F}" type="pres">
      <dgm:prSet presAssocID="{2F300E1B-2390-42B2-920E-641E6866201C}" presName="composite" presStyleCnt="0"/>
      <dgm:spPr/>
    </dgm:pt>
    <dgm:pt modelId="{DB91490A-D1BB-45D1-BE63-ABAD7CEEBF54}" type="pres">
      <dgm:prSet presAssocID="{2F300E1B-2390-42B2-920E-641E6866201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99D16EF-5C3C-4D79-ABA8-94136268350B}" type="pres">
      <dgm:prSet presAssocID="{2F300E1B-2390-42B2-920E-641E6866201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D5B7B10-91BD-4B96-9FDD-402B4E57E3A2}" type="presOf" srcId="{14CE795F-3EA1-4EA1-B8CF-FA900D028B57}" destId="{43F18810-8CAA-4781-A440-F55347D027F3}" srcOrd="0" destOrd="0" presId="urn:microsoft.com/office/officeart/2005/8/layout/chevron2"/>
    <dgm:cxn modelId="{8BD98316-4E03-444B-8281-CE434C1FC2EE}" srcId="{7FE99792-EEE5-4D59-A341-4F1CBB5CEF38}" destId="{26CD74F3-D2EA-469E-9CF2-D08CAC1B977E}" srcOrd="0" destOrd="0" parTransId="{A620C4B8-6EBE-4341-ABA5-D0D954D48CF4}" sibTransId="{A653D7A0-0389-4B31-B8DD-113353BB9574}"/>
    <dgm:cxn modelId="{DE699418-8608-4F91-ADEC-911F90D0E2D3}" srcId="{F5576EB4-6DAB-4210-BF69-0BA3A31C6F53}" destId="{B8CAA64D-A176-4165-93BF-C8A8CEEB3706}" srcOrd="0" destOrd="0" parTransId="{42980947-771B-456F-BF8B-5412C10D619A}" sibTransId="{C69B96E7-E3DC-4BC6-9BC7-0E37725D33F1}"/>
    <dgm:cxn modelId="{E73AFE1B-0A7F-42CE-9950-F62232F63314}" type="presOf" srcId="{B8CAA64D-A176-4165-93BF-C8A8CEEB3706}" destId="{D87821ED-A37F-482A-91F8-DBCC80BF6D38}" srcOrd="0" destOrd="0" presId="urn:microsoft.com/office/officeart/2005/8/layout/chevron2"/>
    <dgm:cxn modelId="{356ADE22-0B08-4855-8F1F-871A980939F6}" srcId="{22491B9D-4F98-4231-BBE9-FED27DF28116}" destId="{2F300E1B-2390-42B2-920E-641E6866201C}" srcOrd="2" destOrd="0" parTransId="{F816E8D9-A7C1-40A2-92F8-ECA527DAC2A0}" sibTransId="{A3D36429-1D1A-47E8-8C4E-71FD08BA27E3}"/>
    <dgm:cxn modelId="{4834525E-5A88-431C-B864-474AAAA53691}" type="presOf" srcId="{F5576EB4-6DAB-4210-BF69-0BA3A31C6F53}" destId="{8972C217-047A-403E-ADEC-56488B2B0F57}" srcOrd="0" destOrd="0" presId="urn:microsoft.com/office/officeart/2005/8/layout/chevron2"/>
    <dgm:cxn modelId="{730A2B6E-B1E6-4FDE-BED3-9635251CDFEE}" type="presOf" srcId="{2F300E1B-2390-42B2-920E-641E6866201C}" destId="{DB91490A-D1BB-45D1-BE63-ABAD7CEEBF54}" srcOrd="0" destOrd="0" presId="urn:microsoft.com/office/officeart/2005/8/layout/chevron2"/>
    <dgm:cxn modelId="{42ED9756-16B2-434F-984A-DD6809BA4DC1}" type="presOf" srcId="{26CD74F3-D2EA-469E-9CF2-D08CAC1B977E}" destId="{799D16EF-5C3C-4D79-ABA8-94136268350B}" srcOrd="0" destOrd="1" presId="urn:microsoft.com/office/officeart/2005/8/layout/chevron2"/>
    <dgm:cxn modelId="{3F4B7D94-4FDD-463B-A809-C4C50910C196}" type="presOf" srcId="{B18C776F-729A-4FED-B642-38C36A4818A4}" destId="{0086BF08-03A0-47CF-BA59-A41E507B56C6}" srcOrd="0" destOrd="0" presId="urn:microsoft.com/office/officeart/2005/8/layout/chevron2"/>
    <dgm:cxn modelId="{23B9A39F-5BC8-46AA-A811-92B71DA022DB}" srcId="{14CE795F-3EA1-4EA1-B8CF-FA900D028B57}" destId="{B18C776F-729A-4FED-B642-38C36A4818A4}" srcOrd="0" destOrd="0" parTransId="{F9883AD5-5C3C-4ABF-8501-7B63B7C16390}" sibTransId="{19634192-0EB4-47B7-AE90-D136969E14BB}"/>
    <dgm:cxn modelId="{1DD597B6-0B66-4E61-BC4C-10EFB7581CCA}" srcId="{22491B9D-4F98-4231-BBE9-FED27DF28116}" destId="{F5576EB4-6DAB-4210-BF69-0BA3A31C6F53}" srcOrd="0" destOrd="0" parTransId="{2F2E2AB9-7690-4B10-AD8E-23A1E17DB31D}" sibTransId="{7E8CF5A8-831C-43FB-B006-F32FD1DB987A}"/>
    <dgm:cxn modelId="{C5AE91C1-8436-4399-B48A-FF73F1CFF6DA}" srcId="{2F300E1B-2390-42B2-920E-641E6866201C}" destId="{7FE99792-EEE5-4D59-A341-4F1CBB5CEF38}" srcOrd="0" destOrd="0" parTransId="{0AFE973D-4B90-48A2-9FB4-5C7A008196A4}" sibTransId="{E98EEEA4-ADE6-4FC0-8EE5-B047B1A3536F}"/>
    <dgm:cxn modelId="{0BEA16C7-26C5-4B79-B095-87DB612217FA}" type="presOf" srcId="{22491B9D-4F98-4231-BBE9-FED27DF28116}" destId="{4075742C-091E-4C18-BBAF-4C41CF467E6D}" srcOrd="0" destOrd="0" presId="urn:microsoft.com/office/officeart/2005/8/layout/chevron2"/>
    <dgm:cxn modelId="{8CF207F3-AA6D-4939-B0D4-691261C63C39}" type="presOf" srcId="{7FE99792-EEE5-4D59-A341-4F1CBB5CEF38}" destId="{799D16EF-5C3C-4D79-ABA8-94136268350B}" srcOrd="0" destOrd="0" presId="urn:microsoft.com/office/officeart/2005/8/layout/chevron2"/>
    <dgm:cxn modelId="{FDC66FF6-8A41-445A-9BE0-D9CF4298A3B4}" srcId="{22491B9D-4F98-4231-BBE9-FED27DF28116}" destId="{14CE795F-3EA1-4EA1-B8CF-FA900D028B57}" srcOrd="1" destOrd="0" parTransId="{C79F3A25-8168-4640-99DE-1AA3175D416C}" sibTransId="{AF44A646-19D3-48AA-89AB-7DE004990590}"/>
    <dgm:cxn modelId="{6C23CB97-44AA-461E-A0E9-65BCD0181C2B}" type="presParOf" srcId="{4075742C-091E-4C18-BBAF-4C41CF467E6D}" destId="{61FBEAB1-A41F-4E0D-A414-82587B25D206}" srcOrd="0" destOrd="0" presId="urn:microsoft.com/office/officeart/2005/8/layout/chevron2"/>
    <dgm:cxn modelId="{3503EE95-AC7E-461D-8888-D3254CC9D161}" type="presParOf" srcId="{61FBEAB1-A41F-4E0D-A414-82587B25D206}" destId="{8972C217-047A-403E-ADEC-56488B2B0F57}" srcOrd="0" destOrd="0" presId="urn:microsoft.com/office/officeart/2005/8/layout/chevron2"/>
    <dgm:cxn modelId="{E70125DF-1051-44D7-B6FE-72EE8F824ABD}" type="presParOf" srcId="{61FBEAB1-A41F-4E0D-A414-82587B25D206}" destId="{D87821ED-A37F-482A-91F8-DBCC80BF6D38}" srcOrd="1" destOrd="0" presId="urn:microsoft.com/office/officeart/2005/8/layout/chevron2"/>
    <dgm:cxn modelId="{100AB1AF-0277-4284-A642-2B3EB0A436F7}" type="presParOf" srcId="{4075742C-091E-4C18-BBAF-4C41CF467E6D}" destId="{B65D0430-EB69-45B6-BB6B-34B9C14FE7E1}" srcOrd="1" destOrd="0" presId="urn:microsoft.com/office/officeart/2005/8/layout/chevron2"/>
    <dgm:cxn modelId="{D45D8317-5DE3-4ADC-93FD-984C85087246}" type="presParOf" srcId="{4075742C-091E-4C18-BBAF-4C41CF467E6D}" destId="{F3016529-811A-49E0-ADC1-F5B93658C8E1}" srcOrd="2" destOrd="0" presId="urn:microsoft.com/office/officeart/2005/8/layout/chevron2"/>
    <dgm:cxn modelId="{36BC2C2F-E198-444E-BC34-7C7AFAB5FC08}" type="presParOf" srcId="{F3016529-811A-49E0-ADC1-F5B93658C8E1}" destId="{43F18810-8CAA-4781-A440-F55347D027F3}" srcOrd="0" destOrd="0" presId="urn:microsoft.com/office/officeart/2005/8/layout/chevron2"/>
    <dgm:cxn modelId="{5508909A-0BDF-49CB-8440-DFAA57CE01A5}" type="presParOf" srcId="{F3016529-811A-49E0-ADC1-F5B93658C8E1}" destId="{0086BF08-03A0-47CF-BA59-A41E507B56C6}" srcOrd="1" destOrd="0" presId="urn:microsoft.com/office/officeart/2005/8/layout/chevron2"/>
    <dgm:cxn modelId="{9FF5C961-5588-45BD-B34C-805DA9DDE358}" type="presParOf" srcId="{4075742C-091E-4C18-BBAF-4C41CF467E6D}" destId="{C5714BD4-728A-4F6F-9D70-62B1AD7A98A9}" srcOrd="3" destOrd="0" presId="urn:microsoft.com/office/officeart/2005/8/layout/chevron2"/>
    <dgm:cxn modelId="{7400D229-2B5D-47C1-90B4-35E38201C59B}" type="presParOf" srcId="{4075742C-091E-4C18-BBAF-4C41CF467E6D}" destId="{3DA35BD5-032E-4404-9BD8-97CDC5678E1F}" srcOrd="4" destOrd="0" presId="urn:microsoft.com/office/officeart/2005/8/layout/chevron2"/>
    <dgm:cxn modelId="{D2936FD9-11D9-421F-A8D1-D07BA2E765C2}" type="presParOf" srcId="{3DA35BD5-032E-4404-9BD8-97CDC5678E1F}" destId="{DB91490A-D1BB-45D1-BE63-ABAD7CEEBF54}" srcOrd="0" destOrd="0" presId="urn:microsoft.com/office/officeart/2005/8/layout/chevron2"/>
    <dgm:cxn modelId="{E1AA67C0-F1AC-4192-9D34-812D63E9A777}" type="presParOf" srcId="{3DA35BD5-032E-4404-9BD8-97CDC5678E1F}" destId="{799D16EF-5C3C-4D79-ABA8-94136268350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D6FDEF-2DE3-420A-B64A-E63397A46CB5}" type="doc">
      <dgm:prSet loTypeId="urn:microsoft.com/office/officeart/2005/8/layout/chevron1" loCatId="process" qsTypeId="urn:microsoft.com/office/officeart/2005/8/quickstyle/simple4" qsCatId="simple" csTypeId="urn:microsoft.com/office/officeart/2005/8/colors/accent1_3" csCatId="accent1" phldr="1"/>
      <dgm:spPr/>
    </dgm:pt>
    <dgm:pt modelId="{34FADE7D-C7DD-405E-9A26-C747EAC05CEA}">
      <dgm:prSet phldrT="[Texte]"/>
      <dgm:spPr/>
      <dgm:t>
        <a:bodyPr/>
        <a:lstStyle/>
        <a:p>
          <a:r>
            <a:rPr lang="fr-BE" dirty="0"/>
            <a:t>Difficile à définir pour un humain</a:t>
          </a:r>
        </a:p>
      </dgm:t>
    </dgm:pt>
    <dgm:pt modelId="{5C14628A-2378-4D9D-B723-F733695B7018}" type="parTrans" cxnId="{8A340E54-9E01-42F6-BBCB-ED0962537B14}">
      <dgm:prSet/>
      <dgm:spPr/>
      <dgm:t>
        <a:bodyPr/>
        <a:lstStyle/>
        <a:p>
          <a:endParaRPr lang="fr-BE"/>
        </a:p>
      </dgm:t>
    </dgm:pt>
    <dgm:pt modelId="{474237CC-DA96-4F9D-9927-81D1BA02FA78}" type="sibTrans" cxnId="{8A340E54-9E01-42F6-BBCB-ED0962537B14}">
      <dgm:prSet/>
      <dgm:spPr/>
      <dgm:t>
        <a:bodyPr/>
        <a:lstStyle/>
        <a:p>
          <a:endParaRPr lang="fr-BE"/>
        </a:p>
      </dgm:t>
    </dgm:pt>
    <dgm:pt modelId="{F565ED79-AFDC-462B-8E0A-A64D1E0AADD3}">
      <dgm:prSet phldrT="[Texte]"/>
      <dgm:spPr/>
      <dgm:t>
        <a:bodyPr/>
        <a:lstStyle/>
        <a:p>
          <a:r>
            <a:rPr lang="fr-BE" dirty="0"/>
            <a:t>Sentiment de qualité, donnant des émotions, etc.</a:t>
          </a:r>
        </a:p>
      </dgm:t>
    </dgm:pt>
    <dgm:pt modelId="{FBB419E5-BA11-4DE9-AAB3-05A11F786ACA}" type="parTrans" cxnId="{4BD91992-1535-4CBD-B705-AC11CF89E09B}">
      <dgm:prSet/>
      <dgm:spPr/>
      <dgm:t>
        <a:bodyPr/>
        <a:lstStyle/>
        <a:p>
          <a:endParaRPr lang="fr-BE"/>
        </a:p>
      </dgm:t>
    </dgm:pt>
    <dgm:pt modelId="{15C8C3ED-5A3F-479B-8A07-2799C0D7BBC1}" type="sibTrans" cxnId="{4BD91992-1535-4CBD-B705-AC11CF89E09B}">
      <dgm:prSet/>
      <dgm:spPr/>
      <dgm:t>
        <a:bodyPr/>
        <a:lstStyle/>
        <a:p>
          <a:endParaRPr lang="fr-BE"/>
        </a:p>
      </dgm:t>
    </dgm:pt>
    <dgm:pt modelId="{4439FC5D-C5B8-417E-B81A-8484C9EA5F59}">
      <dgm:prSet phldrT="[Texte]"/>
      <dgm:spPr/>
      <dgm:t>
        <a:bodyPr/>
        <a:lstStyle/>
        <a:p>
          <a:r>
            <a:rPr lang="fr-BE" dirty="0"/>
            <a:t>Frontière floue entre quantitatif et qualitatif</a:t>
          </a:r>
        </a:p>
      </dgm:t>
    </dgm:pt>
    <dgm:pt modelId="{3C19A04B-4273-41CE-A27C-45A7F947D253}" type="parTrans" cxnId="{D9012C9D-5C2A-4451-A0A5-8F27EB607FE8}">
      <dgm:prSet/>
      <dgm:spPr/>
      <dgm:t>
        <a:bodyPr/>
        <a:lstStyle/>
        <a:p>
          <a:endParaRPr lang="fr-BE"/>
        </a:p>
      </dgm:t>
    </dgm:pt>
    <dgm:pt modelId="{FBBB8DA0-4DEB-4925-8B48-EBB3D962F577}" type="sibTrans" cxnId="{D9012C9D-5C2A-4451-A0A5-8F27EB607FE8}">
      <dgm:prSet/>
      <dgm:spPr/>
      <dgm:t>
        <a:bodyPr/>
        <a:lstStyle/>
        <a:p>
          <a:endParaRPr lang="fr-BE"/>
        </a:p>
      </dgm:t>
    </dgm:pt>
    <dgm:pt modelId="{FD8E3BBF-C860-4F37-936B-2B103E5B8BEE}">
      <dgm:prSet phldrT="[Texte]"/>
      <dgm:spPr/>
      <dgm:t>
        <a:bodyPr/>
        <a:lstStyle/>
        <a:p>
          <a:r>
            <a:rPr lang="fr-BE" dirty="0"/>
            <a:t>Impossibilité actuelle d’implémentation</a:t>
          </a:r>
        </a:p>
      </dgm:t>
    </dgm:pt>
    <dgm:pt modelId="{89149755-3146-455D-AD36-56B379CB47EC}" type="parTrans" cxnId="{1F6D7D82-A6E0-47F8-993B-BC8F7358FB71}">
      <dgm:prSet/>
      <dgm:spPr/>
      <dgm:t>
        <a:bodyPr/>
        <a:lstStyle/>
        <a:p>
          <a:endParaRPr lang="fr-BE"/>
        </a:p>
      </dgm:t>
    </dgm:pt>
    <dgm:pt modelId="{CF260DB6-D387-4F10-8EB6-633D692880F4}" type="sibTrans" cxnId="{1F6D7D82-A6E0-47F8-993B-BC8F7358FB71}">
      <dgm:prSet/>
      <dgm:spPr/>
      <dgm:t>
        <a:bodyPr/>
        <a:lstStyle/>
        <a:p>
          <a:endParaRPr lang="fr-BE"/>
        </a:p>
      </dgm:t>
    </dgm:pt>
    <dgm:pt modelId="{E7BD7297-3E4F-4C78-B510-644C8FA16D6B}" type="pres">
      <dgm:prSet presAssocID="{8BD6FDEF-2DE3-420A-B64A-E63397A46CB5}" presName="Name0" presStyleCnt="0">
        <dgm:presLayoutVars>
          <dgm:dir/>
          <dgm:animLvl val="lvl"/>
          <dgm:resizeHandles val="exact"/>
        </dgm:presLayoutVars>
      </dgm:prSet>
      <dgm:spPr/>
    </dgm:pt>
    <dgm:pt modelId="{9D50A4DF-866A-4D12-BB4F-EB145E0B2370}" type="pres">
      <dgm:prSet presAssocID="{34FADE7D-C7DD-405E-9A26-C747EAC05CE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094E71E-7AFE-49B6-BB47-E02FA7801911}" type="pres">
      <dgm:prSet presAssocID="{474237CC-DA96-4F9D-9927-81D1BA02FA78}" presName="parTxOnlySpace" presStyleCnt="0"/>
      <dgm:spPr/>
    </dgm:pt>
    <dgm:pt modelId="{80C3BBDB-F1C9-461B-8CBE-5672C43ACAE0}" type="pres">
      <dgm:prSet presAssocID="{F565ED79-AFDC-462B-8E0A-A64D1E0AADD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A8A41FD-E532-4488-8F25-836CEE937DDE}" type="pres">
      <dgm:prSet presAssocID="{15C8C3ED-5A3F-479B-8A07-2799C0D7BBC1}" presName="parTxOnlySpace" presStyleCnt="0"/>
      <dgm:spPr/>
    </dgm:pt>
    <dgm:pt modelId="{4F1E8D3A-8534-4C9F-B6AC-13C5054353C1}" type="pres">
      <dgm:prSet presAssocID="{4439FC5D-C5B8-417E-B81A-8484C9EA5F5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D7FB8E-0278-4AE6-895E-7ED08883B545}" type="pres">
      <dgm:prSet presAssocID="{FBBB8DA0-4DEB-4925-8B48-EBB3D962F577}" presName="parTxOnlySpace" presStyleCnt="0"/>
      <dgm:spPr/>
    </dgm:pt>
    <dgm:pt modelId="{4172D394-5CC2-42BB-A016-4B039B98D2E3}" type="pres">
      <dgm:prSet presAssocID="{FD8E3BBF-C860-4F37-936B-2B103E5B8BE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7BB4207-315B-461F-B1EE-0B508599DAED}" type="presOf" srcId="{8BD6FDEF-2DE3-420A-B64A-E63397A46CB5}" destId="{E7BD7297-3E4F-4C78-B510-644C8FA16D6B}" srcOrd="0" destOrd="0" presId="urn:microsoft.com/office/officeart/2005/8/layout/chevron1"/>
    <dgm:cxn modelId="{B5861D5D-3984-4BD0-97BC-BF13544AAC2F}" type="presOf" srcId="{34FADE7D-C7DD-405E-9A26-C747EAC05CEA}" destId="{9D50A4DF-866A-4D12-BB4F-EB145E0B2370}" srcOrd="0" destOrd="0" presId="urn:microsoft.com/office/officeart/2005/8/layout/chevron1"/>
    <dgm:cxn modelId="{D6876464-1AC2-4D15-9C16-3861A3E37147}" type="presOf" srcId="{F565ED79-AFDC-462B-8E0A-A64D1E0AADD3}" destId="{80C3BBDB-F1C9-461B-8CBE-5672C43ACAE0}" srcOrd="0" destOrd="0" presId="urn:microsoft.com/office/officeart/2005/8/layout/chevron1"/>
    <dgm:cxn modelId="{8A340E54-9E01-42F6-BBCB-ED0962537B14}" srcId="{8BD6FDEF-2DE3-420A-B64A-E63397A46CB5}" destId="{34FADE7D-C7DD-405E-9A26-C747EAC05CEA}" srcOrd="0" destOrd="0" parTransId="{5C14628A-2378-4D9D-B723-F733695B7018}" sibTransId="{474237CC-DA96-4F9D-9927-81D1BA02FA78}"/>
    <dgm:cxn modelId="{1F6D7D82-A6E0-47F8-993B-BC8F7358FB71}" srcId="{8BD6FDEF-2DE3-420A-B64A-E63397A46CB5}" destId="{FD8E3BBF-C860-4F37-936B-2B103E5B8BEE}" srcOrd="3" destOrd="0" parTransId="{89149755-3146-455D-AD36-56B379CB47EC}" sibTransId="{CF260DB6-D387-4F10-8EB6-633D692880F4}"/>
    <dgm:cxn modelId="{4BD91992-1535-4CBD-B705-AC11CF89E09B}" srcId="{8BD6FDEF-2DE3-420A-B64A-E63397A46CB5}" destId="{F565ED79-AFDC-462B-8E0A-A64D1E0AADD3}" srcOrd="1" destOrd="0" parTransId="{FBB419E5-BA11-4DE9-AAB3-05A11F786ACA}" sibTransId="{15C8C3ED-5A3F-479B-8A07-2799C0D7BBC1}"/>
    <dgm:cxn modelId="{D9012C9D-5C2A-4451-A0A5-8F27EB607FE8}" srcId="{8BD6FDEF-2DE3-420A-B64A-E63397A46CB5}" destId="{4439FC5D-C5B8-417E-B81A-8484C9EA5F59}" srcOrd="2" destOrd="0" parTransId="{3C19A04B-4273-41CE-A27C-45A7F947D253}" sibTransId="{FBBB8DA0-4DEB-4925-8B48-EBB3D962F577}"/>
    <dgm:cxn modelId="{837B87AB-1B86-4933-9ABC-0BC33115AA2E}" type="presOf" srcId="{FD8E3BBF-C860-4F37-936B-2B103E5B8BEE}" destId="{4172D394-5CC2-42BB-A016-4B039B98D2E3}" srcOrd="0" destOrd="0" presId="urn:microsoft.com/office/officeart/2005/8/layout/chevron1"/>
    <dgm:cxn modelId="{C8B7A6B5-45A4-4784-AEFE-7FC23CB68E93}" type="presOf" srcId="{4439FC5D-C5B8-417E-B81A-8484C9EA5F59}" destId="{4F1E8D3A-8534-4C9F-B6AC-13C5054353C1}" srcOrd="0" destOrd="0" presId="urn:microsoft.com/office/officeart/2005/8/layout/chevron1"/>
    <dgm:cxn modelId="{ED4CDC21-B506-4637-B006-7608067C3DE5}" type="presParOf" srcId="{E7BD7297-3E4F-4C78-B510-644C8FA16D6B}" destId="{9D50A4DF-866A-4D12-BB4F-EB145E0B2370}" srcOrd="0" destOrd="0" presId="urn:microsoft.com/office/officeart/2005/8/layout/chevron1"/>
    <dgm:cxn modelId="{66F6DA75-B5ED-40E6-B8FE-DE38DFDB3FC3}" type="presParOf" srcId="{E7BD7297-3E4F-4C78-B510-644C8FA16D6B}" destId="{C094E71E-7AFE-49B6-BB47-E02FA7801911}" srcOrd="1" destOrd="0" presId="urn:microsoft.com/office/officeart/2005/8/layout/chevron1"/>
    <dgm:cxn modelId="{D0A6940B-75A2-4839-A627-0E76FA346972}" type="presParOf" srcId="{E7BD7297-3E4F-4C78-B510-644C8FA16D6B}" destId="{80C3BBDB-F1C9-461B-8CBE-5672C43ACAE0}" srcOrd="2" destOrd="0" presId="urn:microsoft.com/office/officeart/2005/8/layout/chevron1"/>
    <dgm:cxn modelId="{3F5E0C35-1559-4832-A3EA-70871927AD6A}" type="presParOf" srcId="{E7BD7297-3E4F-4C78-B510-644C8FA16D6B}" destId="{5A8A41FD-E532-4488-8F25-836CEE937DDE}" srcOrd="3" destOrd="0" presId="urn:microsoft.com/office/officeart/2005/8/layout/chevron1"/>
    <dgm:cxn modelId="{4ACABE70-E9BA-4589-89FA-DBF2179DDFB2}" type="presParOf" srcId="{E7BD7297-3E4F-4C78-B510-644C8FA16D6B}" destId="{4F1E8D3A-8534-4C9F-B6AC-13C5054353C1}" srcOrd="4" destOrd="0" presId="urn:microsoft.com/office/officeart/2005/8/layout/chevron1"/>
    <dgm:cxn modelId="{34200720-4B2C-4521-A210-F5998372963A}" type="presParOf" srcId="{E7BD7297-3E4F-4C78-B510-644C8FA16D6B}" destId="{87D7FB8E-0278-4AE6-895E-7ED08883B545}" srcOrd="5" destOrd="0" presId="urn:microsoft.com/office/officeart/2005/8/layout/chevron1"/>
    <dgm:cxn modelId="{F085C77C-10F1-45E0-AE11-220B1B6F2F4B}" type="presParOf" srcId="{E7BD7297-3E4F-4C78-B510-644C8FA16D6B}" destId="{4172D394-5CC2-42BB-A016-4B039B98D2E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2F317-53F1-410E-870C-1586D3C86F67}">
      <dsp:nvSpPr>
        <dsp:cNvPr id="0" name=""/>
        <dsp:cNvSpPr/>
      </dsp:nvSpPr>
      <dsp:spPr>
        <a:xfrm rot="5400000">
          <a:off x="2265047" y="446524"/>
          <a:ext cx="1485901" cy="12927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b="1" kern="1200" dirty="0"/>
            <a:t>25,9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 </a:t>
          </a:r>
          <a:r>
            <a:rPr lang="fr-BE" sz="1350" kern="1200" dirty="0"/>
            <a:t>milliards de dollars US</a:t>
          </a:r>
        </a:p>
      </dsp:txBody>
      <dsp:txXfrm rot="-5400000">
        <a:off x="2563081" y="581494"/>
        <a:ext cx="889832" cy="1022795"/>
      </dsp:txXfrm>
    </dsp:sp>
    <dsp:sp modelId="{948B9309-3CA1-4A79-9C8F-504FCFDFE2A7}">
      <dsp:nvSpPr>
        <dsp:cNvPr id="0" name=""/>
        <dsp:cNvSpPr/>
      </dsp:nvSpPr>
      <dsp:spPr>
        <a:xfrm>
          <a:off x="3693593" y="647121"/>
          <a:ext cx="1658265" cy="891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Valeur totale de l’industrie du disque (IFPI)</a:t>
          </a:r>
        </a:p>
      </dsp:txBody>
      <dsp:txXfrm>
        <a:off x="3693593" y="647121"/>
        <a:ext cx="1658265" cy="891540"/>
      </dsp:txXfrm>
    </dsp:sp>
    <dsp:sp modelId="{A752A665-CB0D-4520-8F62-823184F3B943}">
      <dsp:nvSpPr>
        <dsp:cNvPr id="0" name=""/>
        <dsp:cNvSpPr/>
      </dsp:nvSpPr>
      <dsp:spPr>
        <a:xfrm rot="5400000">
          <a:off x="868895" y="446524"/>
          <a:ext cx="1485901" cy="12927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b="1" kern="1200" dirty="0"/>
            <a:t>18,5%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500" kern="1200" dirty="0"/>
            <a:t>Croissance mondiale moyenne</a:t>
          </a:r>
        </a:p>
      </dsp:txBody>
      <dsp:txXfrm rot="-5400000">
        <a:off x="1166929" y="581494"/>
        <a:ext cx="889832" cy="1022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A6C26-1278-49A4-A98E-A879CB6E0ABE}">
      <dsp:nvSpPr>
        <dsp:cNvPr id="0" name=""/>
        <dsp:cNvSpPr/>
      </dsp:nvSpPr>
      <dsp:spPr>
        <a:xfrm rot="5400000">
          <a:off x="2723290" y="97239"/>
          <a:ext cx="1488857" cy="129530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b="1" kern="1200" dirty="0"/>
            <a:t>Pop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kern="1200" dirty="0"/>
            <a:t>19,7%</a:t>
          </a:r>
        </a:p>
      </dsp:txBody>
      <dsp:txXfrm rot="-5400000">
        <a:off x="3021918" y="232478"/>
        <a:ext cx="891601" cy="1024830"/>
      </dsp:txXfrm>
    </dsp:sp>
    <dsp:sp modelId="{9144780E-C8A4-4B9D-A8BD-81E304BBE400}">
      <dsp:nvSpPr>
        <dsp:cNvPr id="0" name=""/>
        <dsp:cNvSpPr/>
      </dsp:nvSpPr>
      <dsp:spPr>
        <a:xfrm>
          <a:off x="4154677" y="298234"/>
          <a:ext cx="1661564" cy="893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Popularité : Genres les plus exportés (CNM)</a:t>
          </a:r>
        </a:p>
      </dsp:txBody>
      <dsp:txXfrm>
        <a:off x="4154677" y="298234"/>
        <a:ext cx="1661564" cy="893314"/>
      </dsp:txXfrm>
    </dsp:sp>
    <dsp:sp modelId="{EEE2ADDF-727E-4A1B-9557-59EEF41843CB}">
      <dsp:nvSpPr>
        <dsp:cNvPr id="0" name=""/>
        <dsp:cNvSpPr/>
      </dsp:nvSpPr>
      <dsp:spPr>
        <a:xfrm rot="5400000">
          <a:off x="1324359" y="97239"/>
          <a:ext cx="1488857" cy="129530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b="1" kern="1200" dirty="0"/>
            <a:t>Rap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kern="1200" dirty="0"/>
            <a:t>25,8%</a:t>
          </a:r>
        </a:p>
      </dsp:txBody>
      <dsp:txXfrm rot="-5400000">
        <a:off x="1622987" y="232478"/>
        <a:ext cx="891601" cy="1024830"/>
      </dsp:txXfrm>
    </dsp:sp>
    <dsp:sp modelId="{48A6D153-80CE-4B3F-939B-D33EBB14EEE3}">
      <dsp:nvSpPr>
        <dsp:cNvPr id="0" name=""/>
        <dsp:cNvSpPr/>
      </dsp:nvSpPr>
      <dsp:spPr>
        <a:xfrm rot="5400000">
          <a:off x="-73273" y="97209"/>
          <a:ext cx="1488857" cy="129530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BE" sz="4700" kern="1200" dirty="0"/>
        </a:p>
      </dsp:txBody>
      <dsp:txXfrm rot="-5400000">
        <a:off x="225355" y="232448"/>
        <a:ext cx="891601" cy="1024830"/>
      </dsp:txXfrm>
    </dsp:sp>
    <dsp:sp modelId="{EAA9A051-1E45-47A9-BCD0-8F7F29C7D74B}">
      <dsp:nvSpPr>
        <dsp:cNvPr id="0" name=""/>
        <dsp:cNvSpPr/>
      </dsp:nvSpPr>
      <dsp:spPr>
        <a:xfrm>
          <a:off x="456356" y="1561976"/>
          <a:ext cx="1607965" cy="893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3EB33-95A0-4137-B255-723071E5C94B}">
      <dsp:nvSpPr>
        <dsp:cNvPr id="0" name=""/>
        <dsp:cNvSpPr/>
      </dsp:nvSpPr>
      <dsp:spPr>
        <a:xfrm rot="5400000">
          <a:off x="-58261" y="109001"/>
          <a:ext cx="1488857" cy="129530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b="1" kern="1200" dirty="0"/>
            <a:t>Dance/</a:t>
          </a:r>
          <a:r>
            <a:rPr lang="fr-BE" sz="2200" b="1" kern="1200" dirty="0" err="1"/>
            <a:t>electro</a:t>
          </a:r>
          <a:endParaRPr lang="fr-BE" sz="2200" b="1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kern="1200" dirty="0"/>
            <a:t>40,8%</a:t>
          </a:r>
        </a:p>
      </dsp:txBody>
      <dsp:txXfrm rot="-5400000">
        <a:off x="240367" y="244240"/>
        <a:ext cx="891601" cy="1024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2C217-047A-403E-ADEC-56488B2B0F57}">
      <dsp:nvSpPr>
        <dsp:cNvPr id="0" name=""/>
        <dsp:cNvSpPr/>
      </dsp:nvSpPr>
      <dsp:spPr>
        <a:xfrm rot="5400000">
          <a:off x="-171262" y="174592"/>
          <a:ext cx="1141751" cy="7992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kern="1200" dirty="0"/>
            <a:t>1</a:t>
          </a:r>
        </a:p>
      </dsp:txBody>
      <dsp:txXfrm rot="-5400000">
        <a:off x="2" y="402942"/>
        <a:ext cx="799225" cy="342526"/>
      </dsp:txXfrm>
    </dsp:sp>
    <dsp:sp modelId="{D87821ED-A37F-482A-91F8-DBCC80BF6D38}">
      <dsp:nvSpPr>
        <dsp:cNvPr id="0" name=""/>
        <dsp:cNvSpPr/>
      </dsp:nvSpPr>
      <dsp:spPr>
        <a:xfrm rot="5400000">
          <a:off x="2653041" y="-1850485"/>
          <a:ext cx="742138" cy="4449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BE" sz="2400" kern="1200" dirty="0"/>
            <a:t>Une interface liés à des capteurs</a:t>
          </a:r>
        </a:p>
      </dsp:txBody>
      <dsp:txXfrm rot="-5400000">
        <a:off x="799225" y="39559"/>
        <a:ext cx="4413542" cy="669682"/>
      </dsp:txXfrm>
    </dsp:sp>
    <dsp:sp modelId="{43F18810-8CAA-4781-A440-F55347D027F3}">
      <dsp:nvSpPr>
        <dsp:cNvPr id="0" name=""/>
        <dsp:cNvSpPr/>
      </dsp:nvSpPr>
      <dsp:spPr>
        <a:xfrm rot="5400000">
          <a:off x="-171262" y="1114353"/>
          <a:ext cx="1141751" cy="7992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kern="1200" dirty="0"/>
            <a:t>2</a:t>
          </a:r>
        </a:p>
      </dsp:txBody>
      <dsp:txXfrm rot="-5400000">
        <a:off x="2" y="1342703"/>
        <a:ext cx="799225" cy="342526"/>
      </dsp:txXfrm>
    </dsp:sp>
    <dsp:sp modelId="{0086BF08-03A0-47CF-BA59-A41E507B56C6}">
      <dsp:nvSpPr>
        <dsp:cNvPr id="0" name=""/>
        <dsp:cNvSpPr/>
      </dsp:nvSpPr>
      <dsp:spPr>
        <a:xfrm rot="5400000">
          <a:off x="2653041" y="-910725"/>
          <a:ext cx="742138" cy="4449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BE" sz="2400" kern="1200" dirty="0"/>
            <a:t>Des connexions définies arbitrairement</a:t>
          </a:r>
        </a:p>
      </dsp:txBody>
      <dsp:txXfrm rot="-5400000">
        <a:off x="799225" y="979319"/>
        <a:ext cx="4413542" cy="669682"/>
      </dsp:txXfrm>
    </dsp:sp>
    <dsp:sp modelId="{DB91490A-D1BB-45D1-BE63-ABAD7CEEBF54}">
      <dsp:nvSpPr>
        <dsp:cNvPr id="0" name=""/>
        <dsp:cNvSpPr/>
      </dsp:nvSpPr>
      <dsp:spPr>
        <a:xfrm rot="5400000">
          <a:off x="-171262" y="2054114"/>
          <a:ext cx="1141751" cy="7992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200" kern="1200" dirty="0"/>
            <a:t>3</a:t>
          </a:r>
        </a:p>
      </dsp:txBody>
      <dsp:txXfrm rot="-5400000">
        <a:off x="2" y="2282464"/>
        <a:ext cx="799225" cy="342526"/>
      </dsp:txXfrm>
    </dsp:sp>
    <dsp:sp modelId="{799D16EF-5C3C-4D79-ABA8-94136268350B}">
      <dsp:nvSpPr>
        <dsp:cNvPr id="0" name=""/>
        <dsp:cNvSpPr/>
      </dsp:nvSpPr>
      <dsp:spPr>
        <a:xfrm rot="5400000">
          <a:off x="2653041" y="29035"/>
          <a:ext cx="742138" cy="4449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BE" sz="2400" kern="1200" dirty="0"/>
            <a:t>Des algorithmes de synthèse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BE" sz="2400" kern="1200" dirty="0"/>
            <a:t>capables du temps réel</a:t>
          </a:r>
        </a:p>
      </dsp:txBody>
      <dsp:txXfrm rot="-5400000">
        <a:off x="799225" y="1919079"/>
        <a:ext cx="4413542" cy="6696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A4DF-866A-4D12-BB4F-EB145E0B2370}">
      <dsp:nvSpPr>
        <dsp:cNvPr id="0" name=""/>
        <dsp:cNvSpPr/>
      </dsp:nvSpPr>
      <dsp:spPr>
        <a:xfrm>
          <a:off x="4647" y="1021050"/>
          <a:ext cx="2705247" cy="1082099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dirty="0"/>
            <a:t>Difficile à définir pour un humain</a:t>
          </a:r>
        </a:p>
      </dsp:txBody>
      <dsp:txXfrm>
        <a:off x="545697" y="1021050"/>
        <a:ext cx="1623148" cy="1082099"/>
      </dsp:txXfrm>
    </dsp:sp>
    <dsp:sp modelId="{80C3BBDB-F1C9-461B-8CBE-5672C43ACAE0}">
      <dsp:nvSpPr>
        <dsp:cNvPr id="0" name=""/>
        <dsp:cNvSpPr/>
      </dsp:nvSpPr>
      <dsp:spPr>
        <a:xfrm>
          <a:off x="2439370" y="1021050"/>
          <a:ext cx="2705247" cy="1082099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-11426"/>
                <a:lumOff val="10945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0"/>
                <a:satOff val="-11426"/>
                <a:lumOff val="1094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dirty="0"/>
            <a:t>Sentiment de qualité, donnant des émotions, etc.</a:t>
          </a:r>
        </a:p>
      </dsp:txBody>
      <dsp:txXfrm>
        <a:off x="2980420" y="1021050"/>
        <a:ext cx="1623148" cy="1082099"/>
      </dsp:txXfrm>
    </dsp:sp>
    <dsp:sp modelId="{4F1E8D3A-8534-4C9F-B6AC-13C5054353C1}">
      <dsp:nvSpPr>
        <dsp:cNvPr id="0" name=""/>
        <dsp:cNvSpPr/>
      </dsp:nvSpPr>
      <dsp:spPr>
        <a:xfrm>
          <a:off x="4874093" y="1021050"/>
          <a:ext cx="2705247" cy="1082099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-22853"/>
                <a:lumOff val="21890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0"/>
                <a:satOff val="-22853"/>
                <a:lumOff val="2189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dirty="0"/>
            <a:t>Frontière floue entre quantitatif et qualitatif</a:t>
          </a:r>
        </a:p>
      </dsp:txBody>
      <dsp:txXfrm>
        <a:off x="5415143" y="1021050"/>
        <a:ext cx="1623148" cy="1082099"/>
      </dsp:txXfrm>
    </dsp:sp>
    <dsp:sp modelId="{4172D394-5CC2-42BB-A016-4B039B98D2E3}">
      <dsp:nvSpPr>
        <dsp:cNvPr id="0" name=""/>
        <dsp:cNvSpPr/>
      </dsp:nvSpPr>
      <dsp:spPr>
        <a:xfrm>
          <a:off x="7308816" y="1021050"/>
          <a:ext cx="2705247" cy="1082099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-34279"/>
                <a:lumOff val="32835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0"/>
                <a:satOff val="-34279"/>
                <a:lumOff val="32835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dirty="0"/>
            <a:t>Impossibilité actuelle d’implémentation</a:t>
          </a:r>
        </a:p>
      </dsp:txBody>
      <dsp:txXfrm>
        <a:off x="7849866" y="1021050"/>
        <a:ext cx="1623148" cy="108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814CF-A683-4CEB-90F9-2B0F80C7092D}" type="datetimeFigureOut">
              <a:rPr lang="fr-BE" smtClean="0"/>
              <a:t>19-08-22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52AF9-20A9-4364-B89A-14684F86C9E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9641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Input </a:t>
            </a:r>
            <a:r>
              <a:rPr lang="fr-BE" dirty="0" err="1"/>
              <a:t>Devices</a:t>
            </a:r>
            <a:r>
              <a:rPr lang="fr-BE" dirty="0"/>
              <a:t> and Musical Interactions </a:t>
            </a:r>
            <a:r>
              <a:rPr lang="fr-BE" dirty="0" err="1"/>
              <a:t>Laboratory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5832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Ajouter que cette option est moins poussée, car elle a moins attiré l’attention des chercheurs.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194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IFPI = Fédération internationale de l’industrie Phonographique</a:t>
            </a:r>
          </a:p>
          <a:p>
            <a:r>
              <a:rPr lang="fr-BE" dirty="0"/>
              <a:t>CNM = Centre National de la Musique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Lois physique </a:t>
            </a:r>
            <a:r>
              <a:rPr lang="fr-BE" dirty="0">
                <a:sym typeface="Wingdings" panose="05000000000000000000" pitchFamily="2" charset="2"/>
              </a:rPr>
              <a:t> contrainte conséquente de design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Séquences musicales  enregistrement temporaire ou définitif  boucle, éditer, …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Problématiques  temps de réaction, possibilités/liberté de mappage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2570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Simple et efficace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Beaucoup  de système optent pour le « MIDI-like »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085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Threading + liste FIFO</a:t>
            </a:r>
          </a:p>
          <a:p>
            <a:endParaRPr lang="fr-BE" dirty="0"/>
          </a:p>
          <a:p>
            <a:r>
              <a:rPr lang="fr-BE" dirty="0"/>
              <a:t>Confort d’utilisation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869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0415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767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De plus, des améliorations naturelles viendront de par elles-mêmes </a:t>
            </a:r>
            <a:r>
              <a:rPr lang="fr-BE" dirty="0">
                <a:sym typeface="Wingdings" panose="05000000000000000000" pitchFamily="2" charset="2"/>
              </a:rPr>
              <a:t> ouverture de portes, pas explorateurs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215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Ajouter que cette option est moins poussée, car elle a moins attiré l’attention des chercheurs.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52AF9-20A9-4364-B89A-14684F86C9ED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8308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089ED-132F-46F1-A020-4B3F9F7F8B4F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093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174B9-124C-44FA-B634-8B222D9D8EDD}" type="datetime1">
              <a:rPr lang="fr-BE" smtClean="0"/>
              <a:t>19-08-22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473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7A50-4847-42F9-828C-6BFD8B7F77B5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1111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0351-7898-4D74-B122-78CF0D20DE79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3037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C0D2-7652-4F5E-A9DC-D04F67270E42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18315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FE3E-2FBA-4FE3-9F1F-FF43302722F2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05272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641A-6F7E-478C-AB59-8EE905DDE32B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1499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CC35A-8749-433C-B2B6-75E8A1A342FD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21141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78C2F-B1E8-4A4B-BC1C-1354E04FE5D2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070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4A29-775D-4563-8ABB-AF01F2533EE5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588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4F-F1A7-4BA1-A495-025230B1D789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9321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C65C-FB17-494A-A7C1-0C411F6A471C}" type="datetime1">
              <a:rPr lang="fr-BE" smtClean="0"/>
              <a:t>19-08-22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8577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863F0-2E4C-4C37-B8D4-3FA59B4072EA}" type="datetime1">
              <a:rPr lang="fr-BE" smtClean="0"/>
              <a:t>19-08-22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113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843A-3143-4D85-AA88-A0297D676F6C}" type="datetime1">
              <a:rPr lang="fr-BE" smtClean="0"/>
              <a:t>19-08-22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84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10FB-3E83-4713-96D8-BDEABF84EE19}" type="datetime1">
              <a:rPr lang="fr-BE" smtClean="0"/>
              <a:t>19-08-22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211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0B8A2-9B5B-4A8A-AE5B-21E0EBE368BC}" type="datetime1">
              <a:rPr lang="fr-BE" smtClean="0"/>
              <a:t>19-08-22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4734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A231-52C2-476D-B4E2-58B5A7C5AACE}" type="datetime1">
              <a:rPr lang="fr-BE" smtClean="0"/>
              <a:t>19-08-22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1280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10D630-DB49-4C77-A8E8-449AFF51D1CB}" type="datetime1">
              <a:rPr lang="fr-BE" smtClean="0"/>
              <a:t>19-08-22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D8F6AB-8678-4E2F-8670-11E3F8CC4D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502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93F6-A941-599E-E933-9F82206FD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6950" y="1380068"/>
            <a:ext cx="9236073" cy="2616199"/>
          </a:xfrm>
        </p:spPr>
        <p:txBody>
          <a:bodyPr>
            <a:normAutofit fontScale="90000"/>
          </a:bodyPr>
          <a:lstStyle/>
          <a:p>
            <a:r>
              <a:rPr lang="fr-BE" dirty="0"/>
              <a:t>Conception et réalisation d’un générateur musical intelligent, modulaire et embarqué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5257E19-2448-687A-C481-C2195AE74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8" y="3996267"/>
            <a:ext cx="6987645" cy="1388534"/>
          </a:xfrm>
        </p:spPr>
        <p:txBody>
          <a:bodyPr>
            <a:normAutofit/>
          </a:bodyPr>
          <a:lstStyle/>
          <a:p>
            <a:r>
              <a:rPr lang="fr-BE" dirty="0"/>
              <a:t>Défense de Travail de Fin d’Etudes – Juin 2022</a:t>
            </a:r>
          </a:p>
          <a:p>
            <a:endParaRPr lang="fr-BE" dirty="0"/>
          </a:p>
          <a:p>
            <a:r>
              <a:rPr lang="fr-BE" dirty="0"/>
              <a:t>Vandebrouck Robin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2895B7-F2E1-A061-5159-578D8A25E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892" y="5810250"/>
            <a:ext cx="2300548" cy="935990"/>
          </a:xfrm>
          <a:prstGeom prst="rect">
            <a:avLst/>
          </a:prstGeom>
        </p:spPr>
      </p:pic>
      <p:pic>
        <p:nvPicPr>
          <p:cNvPr id="6" name="Image 5" descr="Icon&#10;&#10;Description générée automatiquement">
            <a:extLst>
              <a:ext uri="{FF2B5EF4-FFF2-40B4-BE49-F238E27FC236}">
                <a16:creationId xmlns:a16="http://schemas.microsoft.com/office/drawing/2014/main" id="{12A643A1-7801-B313-8EFD-E3788F21F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1" y="5550400"/>
            <a:ext cx="762000" cy="11958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60136F-FCD2-A841-D5B7-A7B4C2B8C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595" y="5780404"/>
            <a:ext cx="2774243" cy="935991"/>
          </a:xfrm>
          <a:prstGeom prst="rect">
            <a:avLst/>
          </a:prstGeom>
        </p:spPr>
      </p:pic>
      <p:pic>
        <p:nvPicPr>
          <p:cNvPr id="9" name="Image 8" descr="A red and white logo&#10;&#10;Description générée automatiquement avec une confiance faible">
            <a:extLst>
              <a:ext uri="{FF2B5EF4-FFF2-40B4-BE49-F238E27FC236}">
                <a16:creationId xmlns:a16="http://schemas.microsoft.com/office/drawing/2014/main" id="{FBF40F60-87C9-3441-B0BF-A5C3D3E41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75" y="5642563"/>
            <a:ext cx="847762" cy="10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4D727637-96B7-112B-84A5-B4B1FA7697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27" y="2639508"/>
            <a:ext cx="6298666" cy="410673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EEEDA3-5740-4231-8A42-9614B67F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53554"/>
            <a:ext cx="10018713" cy="1752599"/>
          </a:xfrm>
        </p:spPr>
        <p:txBody>
          <a:bodyPr/>
          <a:lstStyle/>
          <a:p>
            <a:r>
              <a:rPr lang="fr-BE" dirty="0"/>
              <a:t>Conception &amp; Réalisation :</a:t>
            </a:r>
            <a:br>
              <a:rPr lang="fr-BE" dirty="0"/>
            </a:br>
            <a:r>
              <a:rPr lang="fr-BE" dirty="0"/>
              <a:t>Approche globale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C60E542-BE3C-E771-7CBE-23A126E7F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430" y="2772329"/>
            <a:ext cx="4622538" cy="576262"/>
          </a:xfrm>
        </p:spPr>
        <p:txBody>
          <a:bodyPr/>
          <a:lstStyle/>
          <a:p>
            <a:r>
              <a:rPr lang="fr-BE" dirty="0"/>
              <a:t>3 parties majeures en parallèle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0B5D2D4-1A9B-B216-0549-ED37345D8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171" y="3509410"/>
            <a:ext cx="4895056" cy="1761504"/>
          </a:xfrm>
        </p:spPr>
        <p:txBody>
          <a:bodyPr>
            <a:noAutofit/>
          </a:bodyPr>
          <a:lstStyle/>
          <a:p>
            <a:r>
              <a:rPr lang="fr-BE" sz="2000" dirty="0"/>
              <a:t>Génératrice basée sur IA</a:t>
            </a:r>
          </a:p>
          <a:p>
            <a:r>
              <a:rPr lang="fr-BE" sz="2000" dirty="0"/>
              <a:t>Lecture</a:t>
            </a:r>
          </a:p>
          <a:p>
            <a:r>
              <a:rPr lang="fr-BE" sz="2000" dirty="0"/>
              <a:t>Menu / Interface</a:t>
            </a:r>
            <a:endParaRPr lang="fr-BE" sz="1100" dirty="0"/>
          </a:p>
          <a:p>
            <a:pPr marL="0" indent="0">
              <a:buNone/>
            </a:pPr>
            <a:r>
              <a:rPr lang="fr-BE" sz="2000" dirty="0"/>
              <a:t>+ la synthèse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75AA74-946A-ECDB-FF9C-44AD66681C70}"/>
              </a:ext>
            </a:extLst>
          </p:cNvPr>
          <p:cNvSpPr txBox="1"/>
          <p:nvPr/>
        </p:nvSpPr>
        <p:spPr>
          <a:xfrm>
            <a:off x="1880475" y="5344666"/>
            <a:ext cx="4031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>
                <a:solidFill>
                  <a:srgbClr val="C00000"/>
                </a:solidFill>
              </a:rPr>
              <a:t>+ mesures de robustesse</a:t>
            </a:r>
          </a:p>
          <a:p>
            <a:endParaRPr lang="fr-BE" sz="1600" b="1" dirty="0">
              <a:solidFill>
                <a:srgbClr val="C00000"/>
              </a:solidFill>
            </a:endParaRPr>
          </a:p>
          <a:p>
            <a:r>
              <a:rPr lang="fr-BE" sz="2400" b="1" dirty="0">
                <a:solidFill>
                  <a:srgbClr val="C00000"/>
                </a:solidFill>
              </a:rPr>
              <a:t>+ option de synthèse interne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AE0C92-8AC8-A728-9196-49B23162029C}"/>
              </a:ext>
            </a:extLst>
          </p:cNvPr>
          <p:cNvSpPr txBox="1"/>
          <p:nvPr/>
        </p:nvSpPr>
        <p:spPr>
          <a:xfrm>
            <a:off x="1484311" y="1974495"/>
            <a:ext cx="913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/>
              <a:t>Objectif : </a:t>
            </a:r>
            <a:r>
              <a:rPr lang="fr-BE" sz="2800" dirty="0"/>
              <a:t>Obtenir un flux continu de type MIDI ou audio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9C3787-B26F-1D90-998D-3A2C740CB3A5}"/>
              </a:ext>
            </a:extLst>
          </p:cNvPr>
          <p:cNvSpPr/>
          <p:nvPr/>
        </p:nvSpPr>
        <p:spPr>
          <a:xfrm>
            <a:off x="11337020" y="5837052"/>
            <a:ext cx="494200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10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552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6EBA0-39A1-6472-6BCC-8A32A9E8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586"/>
            <a:ext cx="10018713" cy="1752599"/>
          </a:xfrm>
        </p:spPr>
        <p:txBody>
          <a:bodyPr/>
          <a:lstStyle/>
          <a:p>
            <a:r>
              <a:rPr lang="fr-BE" dirty="0"/>
              <a:t>Conception &amp; Réalisation :</a:t>
            </a:r>
            <a:br>
              <a:rPr lang="fr-BE" dirty="0"/>
            </a:br>
            <a:r>
              <a:rPr lang="fr-BE" dirty="0"/>
              <a:t>« Music Transformer »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DDDE30B-82CF-1F11-DD01-45203F504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2310130"/>
            <a:ext cx="4607188" cy="576262"/>
          </a:xfrm>
        </p:spPr>
        <p:txBody>
          <a:bodyPr/>
          <a:lstStyle/>
          <a:p>
            <a:r>
              <a:rPr lang="fr-BE" dirty="0"/>
              <a:t>Principe des Transformers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7ADE0C9E-93F8-CEB9-992E-449A76ABAE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BE" sz="2400" dirty="0"/>
              <a:t>Configuration encodeur-décodeur</a:t>
            </a:r>
          </a:p>
          <a:p>
            <a:endParaRPr lang="fr-BE" sz="1100" dirty="0"/>
          </a:p>
          <a:p>
            <a:r>
              <a:rPr lang="fr-BE" sz="2600" dirty="0"/>
              <a:t>Encodage positionnel</a:t>
            </a:r>
          </a:p>
          <a:p>
            <a:r>
              <a:rPr lang="fr-BE" sz="2600" dirty="0"/>
              <a:t>Attention</a:t>
            </a:r>
          </a:p>
          <a:p>
            <a:r>
              <a:rPr lang="fr-BE" sz="2600" dirty="0"/>
              <a:t>Self-attention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215DAC-B386-5F77-9622-EE7ADAE5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pic>
        <p:nvPicPr>
          <p:cNvPr id="16" name="Espace réservé du contenu 15" descr="Diagram&#10;&#10;Description générée automatiquement">
            <a:extLst>
              <a:ext uri="{FF2B5EF4-FFF2-40B4-BE49-F238E27FC236}">
                <a16:creationId xmlns:a16="http://schemas.microsoft.com/office/drawing/2014/main" id="{706BE45B-B855-13D0-6966-90A6B075FB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5" y="1739295"/>
            <a:ext cx="3278946" cy="5049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E7E70AE-56EA-73B5-1788-C0EF7D728416}"/>
              </a:ext>
            </a:extLst>
          </p:cNvPr>
          <p:cNvSpPr txBox="1"/>
          <p:nvPr/>
        </p:nvSpPr>
        <p:spPr>
          <a:xfrm>
            <a:off x="10495721" y="3759874"/>
            <a:ext cx="1698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Schéma</a:t>
            </a:r>
            <a:r>
              <a:rPr lang="en-US" sz="14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4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issu</a:t>
            </a:r>
            <a:r>
              <a:rPr lang="en-US" sz="14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de :</a:t>
            </a:r>
          </a:p>
          <a:p>
            <a:endParaRPr lang="en-US" sz="1400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en-US" sz="14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Ashish VASWANI et al. </a:t>
            </a:r>
            <a:r>
              <a:rPr lang="en-US" sz="1400" b="0" i="1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Attention Is All You Need</a:t>
            </a:r>
            <a:r>
              <a:rPr lang="en-US" sz="14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. 31st Conference on Neural Information Processing Systems, 2017</a:t>
            </a:r>
            <a:endParaRPr lang="fr-BE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F00C81-03C2-CB27-A878-5F40107F18E1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2595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6EBA0-39A1-6472-6BCC-8A32A9E8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586"/>
            <a:ext cx="10018713" cy="1752599"/>
          </a:xfrm>
        </p:spPr>
        <p:txBody>
          <a:bodyPr/>
          <a:lstStyle/>
          <a:p>
            <a:r>
              <a:rPr lang="fr-BE" dirty="0"/>
              <a:t>Conception &amp; Réalisation :</a:t>
            </a:r>
            <a:br>
              <a:rPr lang="fr-BE" dirty="0"/>
            </a:br>
            <a:r>
              <a:rPr lang="fr-BE" dirty="0"/>
              <a:t>« Music Transformer »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0CE14EF-9F76-54C4-59FE-839BB2E04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37046" y="1861185"/>
            <a:ext cx="4406908" cy="576262"/>
          </a:xfrm>
        </p:spPr>
        <p:txBody>
          <a:bodyPr/>
          <a:lstStyle/>
          <a:p>
            <a:r>
              <a:rPr lang="fr-BE" dirty="0"/>
              <a:t>Cas spécifique de la musique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01C8A0B0-C625-FF5D-5D3C-634BACD32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84312" y="2727125"/>
            <a:ext cx="9467544" cy="31561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BE" sz="2400" b="1" dirty="0"/>
              <a:t>Musique</a:t>
            </a:r>
            <a:r>
              <a:rPr lang="fr-BE" sz="2400" dirty="0"/>
              <a:t> = éléments récurrents, motifs, phases spécifiques, etc.</a:t>
            </a:r>
          </a:p>
          <a:p>
            <a:pPr>
              <a:lnSpc>
                <a:spcPct val="110000"/>
              </a:lnSpc>
            </a:pPr>
            <a:r>
              <a:rPr lang="fr-BE" sz="2400" dirty="0"/>
              <a:t>Logique des Transformers très adaptée</a:t>
            </a:r>
          </a:p>
          <a:p>
            <a:pPr>
              <a:lnSpc>
                <a:spcPct val="110000"/>
              </a:lnSpc>
            </a:pPr>
            <a:r>
              <a:rPr lang="fr-BE" sz="2400" b="1" dirty="0"/>
              <a:t>Amélioration</a:t>
            </a:r>
            <a:r>
              <a:rPr lang="fr-BE" sz="2400" dirty="0"/>
              <a:t> : référencement relatif et plus absolu</a:t>
            </a:r>
          </a:p>
          <a:p>
            <a:pPr>
              <a:lnSpc>
                <a:spcPct val="110000"/>
              </a:lnSpc>
            </a:pPr>
            <a:r>
              <a:rPr lang="fr-BE" sz="2400" dirty="0"/>
              <a:t>Représentation « MIDI-like »</a:t>
            </a:r>
          </a:p>
          <a:p>
            <a:pPr>
              <a:lnSpc>
                <a:spcPct val="110000"/>
              </a:lnSpc>
            </a:pPr>
            <a:r>
              <a:rPr lang="fr-BE" sz="2400" dirty="0"/>
              <a:t>Surpasse l’état de l’Art des générateurs de performance expressives, à sa sortie (2019)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215DAC-B386-5F77-9622-EE7ADAE5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DFA7D6-5C66-AD5B-A553-37074EB39785}"/>
              </a:ext>
            </a:extLst>
          </p:cNvPr>
          <p:cNvSpPr txBox="1"/>
          <p:nvPr/>
        </p:nvSpPr>
        <p:spPr>
          <a:xfrm>
            <a:off x="3375817" y="5918417"/>
            <a:ext cx="702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Récupération d’un réseau entrainé sur plus de 10 000 heures de performance de piano issue de YouTube </a:t>
            </a:r>
          </a:p>
        </p:txBody>
      </p:sp>
      <p:sp>
        <p:nvSpPr>
          <p:cNvPr id="13" name="Flèche : droite à entaille 12">
            <a:extLst>
              <a:ext uri="{FF2B5EF4-FFF2-40B4-BE49-F238E27FC236}">
                <a16:creationId xmlns:a16="http://schemas.microsoft.com/office/drawing/2014/main" id="{9DCA408C-5F04-AC6D-CFA7-7875E699F69E}"/>
              </a:ext>
            </a:extLst>
          </p:cNvPr>
          <p:cNvSpPr/>
          <p:nvPr/>
        </p:nvSpPr>
        <p:spPr>
          <a:xfrm>
            <a:off x="2599037" y="6115633"/>
            <a:ext cx="635000" cy="43656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301FF-A5B0-45CA-9088-66F2669E8ED8}"/>
              </a:ext>
            </a:extLst>
          </p:cNvPr>
          <p:cNvSpPr/>
          <p:nvPr/>
        </p:nvSpPr>
        <p:spPr>
          <a:xfrm>
            <a:off x="11141073" y="5837052"/>
            <a:ext cx="512862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309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6EBA0-39A1-6472-6BCC-8A32A9E8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Conception &amp; Réalisation :</a:t>
            </a:r>
            <a:br>
              <a:rPr lang="fr-BE" dirty="0"/>
            </a:br>
            <a:r>
              <a:rPr lang="fr-BE" dirty="0"/>
              <a:t>« Music Transformer »</a:t>
            </a:r>
          </a:p>
        </p:txBody>
      </p:sp>
      <p:pic>
        <p:nvPicPr>
          <p:cNvPr id="7" name="Espace réservé du contenu 6" descr="Chart&#10;&#10;Description générée automatiquement">
            <a:extLst>
              <a:ext uri="{FF2B5EF4-FFF2-40B4-BE49-F238E27FC236}">
                <a16:creationId xmlns:a16="http://schemas.microsoft.com/office/drawing/2014/main" id="{71E2AA49-38D3-1667-F792-26200D578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14" y="2438399"/>
            <a:ext cx="8807106" cy="3954635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7215DAC-B386-5F77-9622-EE7ADAE5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080636-7C00-45F5-15E9-0F75F5F9E9BA}"/>
              </a:ext>
            </a:extLst>
          </p:cNvPr>
          <p:cNvSpPr txBox="1"/>
          <p:nvPr/>
        </p:nvSpPr>
        <p:spPr>
          <a:xfrm>
            <a:off x="242472" y="6459596"/>
            <a:ext cx="1065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LMRoman10-Regular"/>
              </a:rPr>
              <a:t>Cheng-</a:t>
            </a:r>
            <a:r>
              <a:rPr lang="en-US" sz="1600" b="0" i="0" u="none" strike="noStrike" baseline="0" dirty="0" err="1">
                <a:latin typeface="LMRoman10-Regular"/>
              </a:rPr>
              <a:t>Zh</a:t>
            </a:r>
            <a:r>
              <a:rPr lang="en-US" sz="1600" b="0" i="0" u="none" strike="noStrike" baseline="0" dirty="0" err="1">
                <a:solidFill>
                  <a:schemeClr val="bg1"/>
                </a:solidFill>
                <a:latin typeface="LMRoman10-Regular"/>
              </a:rPr>
              <a:t>i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LMRoman10-Regular"/>
              </a:rPr>
              <a:t> Anna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LMRomanCaps10-Regular"/>
              </a:rPr>
              <a:t>Huang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LMRoman10-Regular"/>
              </a:rPr>
              <a:t>et </a:t>
            </a:r>
            <a:r>
              <a:rPr lang="en-US" sz="1600" b="0" i="0" u="none" strike="noStrike" baseline="0" dirty="0">
                <a:latin typeface="LMRoman10-Regular"/>
              </a:rPr>
              <a:t>al. </a:t>
            </a:r>
            <a:r>
              <a:rPr lang="en-US" sz="1600" b="0" i="1" u="none" strike="noStrike" baseline="0" dirty="0">
                <a:latin typeface="LMRoman10-Italic"/>
              </a:rPr>
              <a:t>Music Transformer : Generating Music with Long-Term </a:t>
            </a:r>
            <a:r>
              <a:rPr lang="fr-BE" sz="1600" b="0" i="1" u="none" strike="noStrike" baseline="0" dirty="0">
                <a:latin typeface="LMRoman10-Italic"/>
              </a:rPr>
              <a:t>Structure</a:t>
            </a:r>
            <a:r>
              <a:rPr lang="fr-BE" sz="1600" b="0" i="0" u="none" strike="noStrike" baseline="0" dirty="0">
                <a:latin typeface="LMRoman10-Regular"/>
              </a:rPr>
              <a:t>. Google Brain, 12 déc. 2018.</a:t>
            </a:r>
            <a:endParaRPr lang="fr-BE" sz="1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F6F971-91CA-85A0-1BC7-675553466B76}"/>
              </a:ext>
            </a:extLst>
          </p:cNvPr>
          <p:cNvSpPr txBox="1"/>
          <p:nvPr/>
        </p:nvSpPr>
        <p:spPr>
          <a:xfrm>
            <a:off x="20779" y="6090264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Graphes </a:t>
            </a:r>
            <a:r>
              <a:rPr lang="fr-BE" dirty="0">
                <a:solidFill>
                  <a:schemeClr val="bg1"/>
                </a:solidFill>
              </a:rPr>
              <a:t>issus de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2D2EAF-95F0-C5B3-1CFF-B3D917922526}"/>
              </a:ext>
            </a:extLst>
          </p:cNvPr>
          <p:cNvSpPr/>
          <p:nvPr/>
        </p:nvSpPr>
        <p:spPr>
          <a:xfrm>
            <a:off x="11141073" y="5837052"/>
            <a:ext cx="512862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3257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6EBA0-39A1-6472-6BCC-8A32A9E8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Conception &amp; Réalisation :</a:t>
            </a:r>
            <a:br>
              <a:rPr lang="fr-BE" dirty="0"/>
            </a:br>
            <a:r>
              <a:rPr lang="fr-BE" dirty="0"/>
              <a:t>Approches embarquées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8EAB5E-FEB1-B530-1BC0-8FAC7222A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0264" y="2836718"/>
            <a:ext cx="2933943" cy="2722418"/>
          </a:xfrm>
        </p:spPr>
        <p:txBody>
          <a:bodyPr>
            <a:noAutofit/>
          </a:bodyPr>
          <a:lstStyle/>
          <a:p>
            <a:r>
              <a:rPr lang="fr-BE" sz="2100" b="1" dirty="0"/>
              <a:t>Première approche : </a:t>
            </a:r>
            <a:r>
              <a:rPr lang="fr-BE" sz="2100" dirty="0"/>
              <a:t>le tout embarqué</a:t>
            </a:r>
          </a:p>
          <a:p>
            <a:endParaRPr lang="fr-BE" sz="1200" dirty="0"/>
          </a:p>
          <a:p>
            <a:r>
              <a:rPr lang="fr-BE" sz="2100" b="1" dirty="0"/>
              <a:t>Deuxième approche : </a:t>
            </a:r>
            <a:r>
              <a:rPr lang="fr-BE" sz="2100" dirty="0"/>
              <a:t>génération en ligne</a:t>
            </a:r>
          </a:p>
          <a:p>
            <a:endParaRPr lang="fr-BE" sz="1200" dirty="0"/>
          </a:p>
          <a:p>
            <a:r>
              <a:rPr lang="fr-BE" sz="2100" b="1" dirty="0"/>
              <a:t>Troisième approche : </a:t>
            </a:r>
            <a:r>
              <a:rPr lang="fr-BE" sz="2100" dirty="0"/>
              <a:t>Ajout d’une unité locale de traitement de signal</a:t>
            </a:r>
          </a:p>
        </p:txBody>
      </p:sp>
      <p:pic>
        <p:nvPicPr>
          <p:cNvPr id="9" name="Espace réservé du contenu 8" descr="A picture containing text, indoor, electronics, desk&#10;&#10;Description générée automatiquement">
            <a:extLst>
              <a:ext uri="{FF2B5EF4-FFF2-40B4-BE49-F238E27FC236}">
                <a16:creationId xmlns:a16="http://schemas.microsoft.com/office/drawing/2014/main" id="{E1768BC3-2886-A60A-8F98-C7ACC5CE65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40" y="2268596"/>
            <a:ext cx="6543190" cy="4477643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5542EC8-8A0B-B40A-4FE9-760F7C47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pic>
        <p:nvPicPr>
          <p:cNvPr id="13" name="Image 12" descr="Graphical user interface, text, application&#10;&#10;Description générée automatiquement">
            <a:extLst>
              <a:ext uri="{FF2B5EF4-FFF2-40B4-BE49-F238E27FC236}">
                <a16:creationId xmlns:a16="http://schemas.microsoft.com/office/drawing/2014/main" id="{9DA4993E-00E5-D08D-1A22-3F8B9CC3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09" y="2230197"/>
            <a:ext cx="5283103" cy="1907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 descr="Diagram&#10;&#10;Description générée automatiquement">
            <a:extLst>
              <a:ext uri="{FF2B5EF4-FFF2-40B4-BE49-F238E27FC236}">
                <a16:creationId xmlns:a16="http://schemas.microsoft.com/office/drawing/2014/main" id="{57C1E740-D2F1-9DB4-32CB-514B0CB4D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40" y="3623028"/>
            <a:ext cx="3899747" cy="3123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 14" descr="A picture containing shape&#10;&#10;Description générée automatiquement">
            <a:extLst>
              <a:ext uri="{FF2B5EF4-FFF2-40B4-BE49-F238E27FC236}">
                <a16:creationId xmlns:a16="http://schemas.microsoft.com/office/drawing/2014/main" id="{593CD4DB-C82E-AD8B-321E-E60DB54E1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704" y="4503958"/>
            <a:ext cx="1379317" cy="13793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DCA93-8692-C103-BCE3-1C2B0EB8905B}"/>
              </a:ext>
            </a:extLst>
          </p:cNvPr>
          <p:cNvSpPr/>
          <p:nvPr/>
        </p:nvSpPr>
        <p:spPr>
          <a:xfrm>
            <a:off x="11141073" y="5837052"/>
            <a:ext cx="522192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6341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6A10EC-E05A-1BA2-BFDE-005080C7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552700"/>
            <a:ext cx="10018713" cy="1752599"/>
          </a:xfrm>
        </p:spPr>
        <p:txBody>
          <a:bodyPr>
            <a:normAutofit/>
          </a:bodyPr>
          <a:lstStyle/>
          <a:p>
            <a:r>
              <a:rPr lang="fr-BE" sz="8000" dirty="0"/>
              <a:t>Résultats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69D2E-AA8C-A3AA-CFDE-4CC9EE42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70D26-A8DD-990A-6F91-08B15E0F49F3}"/>
              </a:ext>
            </a:extLst>
          </p:cNvPr>
          <p:cNvSpPr/>
          <p:nvPr/>
        </p:nvSpPr>
        <p:spPr>
          <a:xfrm>
            <a:off x="11141073" y="5837052"/>
            <a:ext cx="522192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0660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5CCE1-C69E-06E0-A33B-CC699303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14746"/>
            <a:ext cx="10018713" cy="1752599"/>
          </a:xfrm>
        </p:spPr>
        <p:txBody>
          <a:bodyPr/>
          <a:lstStyle/>
          <a:p>
            <a:r>
              <a:rPr lang="fr-BE" dirty="0"/>
              <a:t>Résultats :</a:t>
            </a:r>
            <a:br>
              <a:rPr lang="fr-BE" dirty="0"/>
            </a:br>
            <a:r>
              <a:rPr lang="fr-BE" dirty="0"/>
              <a:t>Cas pratique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01500F0-2E1D-489F-3900-48C2AFCB2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8989" y="1867345"/>
            <a:ext cx="4607188" cy="576262"/>
          </a:xfrm>
        </p:spPr>
        <p:txBody>
          <a:bodyPr/>
          <a:lstStyle/>
          <a:p>
            <a:r>
              <a:rPr lang="fr-BE" dirty="0"/>
              <a:t>Avec instrument « classique »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FCD5ACA-3B0C-26BB-2311-80C6AE206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2576945"/>
            <a:ext cx="4895056" cy="3595254"/>
          </a:xfrm>
        </p:spPr>
        <p:txBody>
          <a:bodyPr>
            <a:normAutofit/>
          </a:bodyPr>
          <a:lstStyle/>
          <a:p>
            <a:r>
              <a:rPr lang="fr-BE" dirty="0">
                <a:solidFill>
                  <a:srgbClr val="C00000"/>
                </a:solidFill>
              </a:rPr>
              <a:t>Montage de l’instrument : 5 minutes</a:t>
            </a:r>
          </a:p>
          <a:p>
            <a:r>
              <a:rPr lang="fr-BE" dirty="0">
                <a:solidFill>
                  <a:srgbClr val="C00000"/>
                </a:solidFill>
              </a:rPr>
              <a:t>Pose de microphones : 2 minutes</a:t>
            </a:r>
          </a:p>
          <a:p>
            <a:r>
              <a:rPr lang="fr-BE" dirty="0">
                <a:solidFill>
                  <a:srgbClr val="C00000"/>
                </a:solidFill>
              </a:rPr>
              <a:t>Câblage + carte son : 3 minutes</a:t>
            </a:r>
          </a:p>
          <a:p>
            <a:r>
              <a:rPr lang="fr-BE" dirty="0"/>
              <a:t>Démarrage ordinateur : 2 minutes</a:t>
            </a:r>
          </a:p>
          <a:p>
            <a:r>
              <a:rPr lang="fr-BE" dirty="0"/>
              <a:t>Démarrage logiciel : 1 minute</a:t>
            </a:r>
          </a:p>
          <a:p>
            <a:r>
              <a:rPr lang="fr-BE" dirty="0">
                <a:solidFill>
                  <a:srgbClr val="C00000"/>
                </a:solidFill>
              </a:rPr>
              <a:t>Tests : 5 minutes</a:t>
            </a:r>
          </a:p>
          <a:p>
            <a:r>
              <a:rPr lang="fr-BE" dirty="0"/>
              <a:t>Couplage au Probatio : 4 minutes</a:t>
            </a:r>
          </a:p>
          <a:p>
            <a:endParaRPr lang="fr-BE" sz="1000" dirty="0"/>
          </a:p>
          <a:p>
            <a:pPr marL="0" indent="0">
              <a:buNone/>
            </a:pPr>
            <a:r>
              <a:rPr lang="fr-BE" b="1" dirty="0">
                <a:sym typeface="Wingdings" panose="05000000000000000000" pitchFamily="2" charset="2"/>
              </a:rPr>
              <a:t>	</a:t>
            </a:r>
            <a:r>
              <a:rPr lang="fr-BE" sz="2000" b="1" dirty="0">
                <a:sym typeface="Wingdings" panose="05000000000000000000" pitchFamily="2" charset="2"/>
              </a:rPr>
              <a:t>  ~ 20 minutes</a:t>
            </a:r>
            <a:endParaRPr lang="fr-BE" b="1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64FF9F2-ADF1-A350-725D-F2FAC71A5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6" y="1861618"/>
            <a:ext cx="4622537" cy="576262"/>
          </a:xfrm>
        </p:spPr>
        <p:txBody>
          <a:bodyPr/>
          <a:lstStyle/>
          <a:p>
            <a:r>
              <a:rPr lang="fr-BE" dirty="0"/>
              <a:t>Avec générateur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CDF9C1B-88CD-82F0-07A1-172EE458E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7967" y="2437880"/>
            <a:ext cx="4895056" cy="33533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BE" dirty="0"/>
          </a:p>
          <a:p>
            <a:r>
              <a:rPr lang="fr-BE" dirty="0"/>
              <a:t>Démarrage ordinateur : 2 minutes</a:t>
            </a:r>
          </a:p>
          <a:p>
            <a:r>
              <a:rPr lang="fr-BE" dirty="0"/>
              <a:t>Démarrage logiciel : 1 minute</a:t>
            </a:r>
          </a:p>
          <a:p>
            <a:r>
              <a:rPr lang="fr-BE" dirty="0">
                <a:solidFill>
                  <a:srgbClr val="C00000"/>
                </a:solidFill>
              </a:rPr>
              <a:t>Démarrage du générateur : 3 minutes</a:t>
            </a:r>
          </a:p>
          <a:p>
            <a:r>
              <a:rPr lang="fr-BE" dirty="0"/>
              <a:t>Couplage au Probatio : 4 minutes</a:t>
            </a:r>
          </a:p>
          <a:p>
            <a:endParaRPr lang="fr-BE" dirty="0"/>
          </a:p>
          <a:p>
            <a:pPr marL="0" indent="0">
              <a:buNone/>
            </a:pPr>
            <a:r>
              <a:rPr lang="fr-BE" b="1" dirty="0">
                <a:sym typeface="Wingdings" panose="05000000000000000000" pitchFamily="2" charset="2"/>
              </a:rPr>
              <a:t>	</a:t>
            </a:r>
            <a:r>
              <a:rPr lang="fr-BE" sz="2000" b="1" dirty="0">
                <a:sym typeface="Wingdings" panose="05000000000000000000" pitchFamily="2" charset="2"/>
              </a:rPr>
              <a:t> ~ 10 minutes</a:t>
            </a:r>
            <a:endParaRPr lang="fr-BE" sz="2000" b="1" dirty="0"/>
          </a:p>
          <a:p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6F533C-52A2-1FD8-4F09-4AA13ECA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48FC3B7-2C7F-A174-147F-6B1941010813}"/>
              </a:ext>
            </a:extLst>
          </p:cNvPr>
          <p:cNvSpPr txBox="1"/>
          <p:nvPr/>
        </p:nvSpPr>
        <p:spPr>
          <a:xfrm>
            <a:off x="2297721" y="6197224"/>
            <a:ext cx="81569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900" b="1" dirty="0">
                <a:solidFill>
                  <a:srgbClr val="C00000"/>
                </a:solidFill>
              </a:rPr>
              <a:t>+ Pour chaque essai de blocs avec l’instrument </a:t>
            </a:r>
            <a:r>
              <a:rPr lang="fr-BE" sz="1900" b="1" dirty="0">
                <a:solidFill>
                  <a:srgbClr val="C00000"/>
                </a:solidFill>
                <a:sym typeface="Wingdings" panose="05000000000000000000" pitchFamily="2" charset="2"/>
              </a:rPr>
              <a:t> explosion du temps de test</a:t>
            </a:r>
            <a:endParaRPr lang="fr-BE" sz="1900"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8209-0F2C-03F1-C5D3-245A4098C2BE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16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2412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5CCE1-C69E-06E0-A33B-CC699303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11834"/>
            <a:ext cx="10018713" cy="1752599"/>
          </a:xfrm>
        </p:spPr>
        <p:txBody>
          <a:bodyPr/>
          <a:lstStyle/>
          <a:p>
            <a:r>
              <a:rPr lang="fr-BE" dirty="0"/>
              <a:t>Résultats :</a:t>
            </a:r>
            <a:br>
              <a:rPr lang="fr-BE" dirty="0"/>
            </a:br>
            <a:r>
              <a:rPr lang="fr-BE" dirty="0"/>
              <a:t>Analyse de performance</a:t>
            </a:r>
          </a:p>
        </p:txBody>
      </p:sp>
      <p:pic>
        <p:nvPicPr>
          <p:cNvPr id="7" name="Espace réservé du contenu 6" descr="Chart, line chart&#10;&#10;Description générée automatiquement">
            <a:extLst>
              <a:ext uri="{FF2B5EF4-FFF2-40B4-BE49-F238E27FC236}">
                <a16:creationId xmlns:a16="http://schemas.microsoft.com/office/drawing/2014/main" id="{60B276A8-535E-52A3-0ED3-84D8C79B4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7" y="1844170"/>
            <a:ext cx="7008613" cy="4902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09ED68-79C4-5D79-E072-63D1B31D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AA04240-FDD2-BD09-443E-021A5E9E3BD4}"/>
              </a:ext>
            </a:extLst>
          </p:cNvPr>
          <p:cNvSpPr txBox="1"/>
          <p:nvPr/>
        </p:nvSpPr>
        <p:spPr>
          <a:xfrm>
            <a:off x="7933702" y="5175389"/>
            <a:ext cx="4095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/>
              <a:t>Obtenu sur CPU : </a:t>
            </a:r>
            <a:r>
              <a:rPr lang="fr-BE" sz="2000" i="1" dirty="0"/>
              <a:t>Intel </a:t>
            </a:r>
            <a:r>
              <a:rPr lang="fr-BE" sz="2000" i="1" dirty="0" err="1"/>
              <a:t>Core</a:t>
            </a:r>
            <a:r>
              <a:rPr lang="fr-BE" sz="2000" i="1" dirty="0"/>
              <a:t> i7-7500U </a:t>
            </a:r>
          </a:p>
          <a:p>
            <a:r>
              <a:rPr lang="fr-BE" sz="2000" i="1" dirty="0"/>
              <a:t>@ 2.70GHz (4 </a:t>
            </a:r>
            <a:r>
              <a:rPr lang="fr-BE" sz="2000" i="1" dirty="0" err="1"/>
              <a:t>CPUs</a:t>
            </a:r>
            <a:r>
              <a:rPr lang="fr-BE" sz="2000" i="1" dirty="0"/>
              <a:t>), 2.9GHz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5B2D0B6-0756-4B89-34A5-C4AB9E813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03" y="-26683"/>
            <a:ext cx="7631897" cy="6199637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ercle : creux 10">
            <a:extLst>
              <a:ext uri="{FF2B5EF4-FFF2-40B4-BE49-F238E27FC236}">
                <a16:creationId xmlns:a16="http://schemas.microsoft.com/office/drawing/2014/main" id="{9B419897-E1F8-1604-F7A3-626E1FB21796}"/>
              </a:ext>
            </a:extLst>
          </p:cNvPr>
          <p:cNvSpPr/>
          <p:nvPr/>
        </p:nvSpPr>
        <p:spPr>
          <a:xfrm>
            <a:off x="982494" y="5418305"/>
            <a:ext cx="1507788" cy="1454927"/>
          </a:xfrm>
          <a:prstGeom prst="donut">
            <a:avLst>
              <a:gd name="adj" fmla="val 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166579B1-84CA-045B-5C8E-B2735EEE5583}"/>
              </a:ext>
            </a:extLst>
          </p:cNvPr>
          <p:cNvSpPr/>
          <p:nvPr/>
        </p:nvSpPr>
        <p:spPr>
          <a:xfrm rot="14606346">
            <a:off x="3191234" y="4205868"/>
            <a:ext cx="680936" cy="2120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E2FEF-82A4-1A21-4E45-2B63245009A8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486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9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CCF3C3-C08E-4B70-69F3-19D4E98F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BD5CCE1-C69E-06E0-A33B-CC699303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7892"/>
            <a:ext cx="10018713" cy="1752599"/>
          </a:xfrm>
        </p:spPr>
        <p:txBody>
          <a:bodyPr/>
          <a:lstStyle/>
          <a:p>
            <a:r>
              <a:rPr lang="fr-BE" dirty="0"/>
              <a:t>Résultats :</a:t>
            </a:r>
            <a:br>
              <a:rPr lang="fr-BE" dirty="0"/>
            </a:br>
            <a:r>
              <a:rPr lang="fr-BE" dirty="0"/>
              <a:t>Appréciation humaine &amp; tests qualitatifs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10D041E-0F54-87C5-0771-34F5345C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2600333"/>
            <a:ext cx="4607188" cy="576262"/>
          </a:xfrm>
        </p:spPr>
        <p:txBody>
          <a:bodyPr/>
          <a:lstStyle/>
          <a:p>
            <a:r>
              <a:rPr lang="fr-BE" dirty="0"/>
              <a:t>Contenu du sondage :</a:t>
            </a:r>
          </a:p>
          <a:p>
            <a:r>
              <a:rPr lang="fr-BE" dirty="0"/>
              <a:t>	Questions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67C2552-9125-8879-4841-D572A28E8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6" y="2600333"/>
            <a:ext cx="4622537" cy="576262"/>
          </a:xfrm>
        </p:spPr>
        <p:txBody>
          <a:bodyPr/>
          <a:lstStyle/>
          <a:p>
            <a:r>
              <a:rPr lang="fr-BE" dirty="0"/>
              <a:t>Contenu du sondage :</a:t>
            </a:r>
          </a:p>
          <a:p>
            <a:r>
              <a:rPr lang="fr-BE" dirty="0"/>
              <a:t>	À évaluer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8B8199BB-4FA7-F9CC-8059-16E59F743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3429000"/>
            <a:ext cx="4895056" cy="25479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r-BE" sz="2400" b="1" dirty="0"/>
              <a:t>Note sur 10 : </a:t>
            </a:r>
            <a:r>
              <a:rPr lang="fr-BE" sz="2400" dirty="0"/>
              <a:t>Appréciation</a:t>
            </a:r>
          </a:p>
          <a:p>
            <a:pPr>
              <a:lnSpc>
                <a:spcPct val="150000"/>
              </a:lnSpc>
            </a:pPr>
            <a:r>
              <a:rPr lang="fr-BE" sz="2400" b="1" dirty="0"/>
              <a:t>Note sur 10 : </a:t>
            </a:r>
            <a:r>
              <a:rPr lang="fr-BE" sz="2400" dirty="0"/>
              <a:t>Intérêt / Musicalité</a:t>
            </a:r>
          </a:p>
          <a:p>
            <a:pPr>
              <a:lnSpc>
                <a:spcPct val="150000"/>
              </a:lnSpc>
            </a:pPr>
            <a:r>
              <a:rPr lang="fr-BE" sz="2400" b="1" dirty="0"/>
              <a:t>Perception : </a:t>
            </a:r>
            <a:r>
              <a:rPr lang="fr-BE" sz="2400" dirty="0"/>
              <a:t>Humain OU IA ?</a:t>
            </a:r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1FA6A215-8F6E-4968-E317-8376E7FF3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7967" y="3429000"/>
            <a:ext cx="4895056" cy="2913063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BE" sz="2400" dirty="0"/>
              <a:t>Séquences de Performance RNN</a:t>
            </a:r>
          </a:p>
          <a:p>
            <a:pPr marL="457200" indent="-457200">
              <a:buFont typeface="+mj-lt"/>
              <a:buAutoNum type="arabicPeriod"/>
            </a:pPr>
            <a:r>
              <a:rPr lang="fr-BE" sz="2400" dirty="0"/>
              <a:t>Séquences de Music Transformer</a:t>
            </a:r>
          </a:p>
          <a:p>
            <a:pPr marL="457200" indent="-457200">
              <a:buFont typeface="+mj-lt"/>
              <a:buAutoNum type="arabicPeriod"/>
            </a:pPr>
            <a:r>
              <a:rPr lang="fr-BE" sz="2400" dirty="0"/>
              <a:t>Séquences de MAESTRO (humains)</a:t>
            </a:r>
          </a:p>
          <a:p>
            <a:pPr marL="457200" indent="-457200">
              <a:buFont typeface="+mj-lt"/>
              <a:buAutoNum type="arabicPeriod"/>
            </a:pPr>
            <a:r>
              <a:rPr lang="fr-BE" sz="2400" dirty="0"/>
              <a:t>Extraits du flux (enchainements de séquences)</a:t>
            </a:r>
          </a:p>
          <a:p>
            <a:pPr marL="457200" indent="-457200">
              <a:buFont typeface="+mj-lt"/>
              <a:buAutoNum type="arabicPeriod"/>
            </a:pPr>
            <a:r>
              <a:rPr lang="fr-BE" sz="2400" dirty="0"/>
              <a:t>Vidéo : Probatio + Générateur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A1DB55-FBC0-7630-2099-C2D8EF2A84EC}"/>
              </a:ext>
            </a:extLst>
          </p:cNvPr>
          <p:cNvSpPr/>
          <p:nvPr/>
        </p:nvSpPr>
        <p:spPr>
          <a:xfrm>
            <a:off x="11141073" y="5837052"/>
            <a:ext cx="590550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1372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u contenu 21" descr="Chart, bar chart&#10;&#10;Description générée automatiquement">
            <a:extLst>
              <a:ext uri="{FF2B5EF4-FFF2-40B4-BE49-F238E27FC236}">
                <a16:creationId xmlns:a16="http://schemas.microsoft.com/office/drawing/2014/main" id="{1D8CE7EA-F90F-E70E-3194-7283424B4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34" y="1867154"/>
            <a:ext cx="5706146" cy="499084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B18DF2-F4EB-94B0-381E-08D40DA0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12515"/>
            <a:ext cx="10018713" cy="1752599"/>
          </a:xfrm>
        </p:spPr>
        <p:txBody>
          <a:bodyPr/>
          <a:lstStyle/>
          <a:p>
            <a:r>
              <a:rPr lang="fr-BE" dirty="0"/>
              <a:t>Résultats :</a:t>
            </a:r>
            <a:br>
              <a:rPr lang="fr-BE" dirty="0"/>
            </a:br>
            <a:r>
              <a:rPr lang="fr-BE" dirty="0"/>
              <a:t>Appréciation humaine &amp; tests qualitatifs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1A242B-7DE2-E522-C7E9-167816DE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pic>
        <p:nvPicPr>
          <p:cNvPr id="20" name="Espace réservé du contenu 19" descr="Chart, bar chart&#10;&#10;Description générée automatiquement">
            <a:extLst>
              <a:ext uri="{FF2B5EF4-FFF2-40B4-BE49-F238E27FC236}">
                <a16:creationId xmlns:a16="http://schemas.microsoft.com/office/drawing/2014/main" id="{D062D1A6-8CE4-CDF0-3475-6AEFE1F9C7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20" y="1865114"/>
            <a:ext cx="5706147" cy="499695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A09AE1-DFC7-8611-8A27-8EEDFE504390}"/>
              </a:ext>
            </a:extLst>
          </p:cNvPr>
          <p:cNvSpPr/>
          <p:nvPr/>
        </p:nvSpPr>
        <p:spPr>
          <a:xfrm>
            <a:off x="11141072" y="5837052"/>
            <a:ext cx="587507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35114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CBA24-FFD7-7DA4-C800-0ED68C2B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45916"/>
            <a:ext cx="10018713" cy="1752599"/>
          </a:xfrm>
        </p:spPr>
        <p:txBody>
          <a:bodyPr/>
          <a:lstStyle/>
          <a:p>
            <a:r>
              <a:rPr lang="fr-BE" dirty="0"/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A7AB-5927-C6D6-6329-7B8D0DE5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1433945"/>
            <a:ext cx="8321673" cy="51764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fr-BE" sz="2800" dirty="0"/>
              <a:t>Introduction &amp; Approche globale</a:t>
            </a:r>
          </a:p>
          <a:p>
            <a:pPr>
              <a:lnSpc>
                <a:spcPct val="120000"/>
              </a:lnSpc>
            </a:pPr>
            <a:r>
              <a:rPr lang="fr-BE" sz="2800" dirty="0"/>
              <a:t>Contextualisation</a:t>
            </a:r>
          </a:p>
          <a:p>
            <a:pPr>
              <a:lnSpc>
                <a:spcPct val="170000"/>
              </a:lnSpc>
            </a:pPr>
            <a:r>
              <a:rPr lang="fr-BE" sz="2800" dirty="0"/>
              <a:t>Le Probatio &amp; apports personnels</a:t>
            </a:r>
          </a:p>
          <a:p>
            <a:pPr>
              <a:lnSpc>
                <a:spcPct val="170000"/>
              </a:lnSpc>
            </a:pPr>
            <a:r>
              <a:rPr lang="fr-BE" sz="2800" dirty="0"/>
              <a:t>Outils clés du développement</a:t>
            </a:r>
          </a:p>
          <a:p>
            <a:pPr>
              <a:lnSpc>
                <a:spcPct val="170000"/>
              </a:lnSpc>
            </a:pPr>
            <a:r>
              <a:rPr lang="fr-BE" sz="2800" dirty="0"/>
              <a:t>Conception &amp; Réalisation</a:t>
            </a:r>
          </a:p>
          <a:p>
            <a:pPr>
              <a:lnSpc>
                <a:spcPct val="170000"/>
              </a:lnSpc>
            </a:pPr>
            <a:r>
              <a:rPr lang="fr-BE" sz="2800" dirty="0"/>
              <a:t>Résultats</a:t>
            </a:r>
          </a:p>
          <a:p>
            <a:pPr>
              <a:lnSpc>
                <a:spcPct val="170000"/>
              </a:lnSpc>
            </a:pPr>
            <a:r>
              <a:rPr lang="fr-BE" sz="2800" dirty="0"/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710233-0EBB-4E7B-9F22-613D6916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D8A723-005E-7C03-08EB-AA51B288BA44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3515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B18DF2-F4EB-94B0-381E-08D40DA0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1761"/>
            <a:ext cx="10018713" cy="1752599"/>
          </a:xfrm>
        </p:spPr>
        <p:txBody>
          <a:bodyPr/>
          <a:lstStyle/>
          <a:p>
            <a:r>
              <a:rPr lang="fr-BE" dirty="0"/>
              <a:t>Résultats :</a:t>
            </a:r>
            <a:br>
              <a:rPr lang="fr-BE" dirty="0"/>
            </a:br>
            <a:r>
              <a:rPr lang="fr-BE" dirty="0"/>
              <a:t>Appréciation humaine &amp; tests qualitatifs</a:t>
            </a:r>
          </a:p>
        </p:txBody>
      </p:sp>
      <p:pic>
        <p:nvPicPr>
          <p:cNvPr id="11" name="Espace réservé du contenu 10" descr="Table&#10;&#10;Description générée automatiquement">
            <a:extLst>
              <a:ext uri="{FF2B5EF4-FFF2-40B4-BE49-F238E27FC236}">
                <a16:creationId xmlns:a16="http://schemas.microsoft.com/office/drawing/2014/main" id="{425A342E-D946-9EAC-AA4C-81EBA4A74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1864360"/>
            <a:ext cx="10018712" cy="262981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51A242B-7DE2-E522-C7E9-167816DE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2C0379-894F-7E50-FA33-FDE593713F6E}"/>
              </a:ext>
            </a:extLst>
          </p:cNvPr>
          <p:cNvSpPr/>
          <p:nvPr/>
        </p:nvSpPr>
        <p:spPr>
          <a:xfrm>
            <a:off x="5226627" y="1864361"/>
            <a:ext cx="3522518" cy="2229309"/>
          </a:xfrm>
          <a:prstGeom prst="round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4EA9275-645E-D1BB-E3A4-C721071746F3}"/>
              </a:ext>
            </a:extLst>
          </p:cNvPr>
          <p:cNvSpPr/>
          <p:nvPr/>
        </p:nvSpPr>
        <p:spPr>
          <a:xfrm>
            <a:off x="8821881" y="1864360"/>
            <a:ext cx="2681141" cy="2229309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F69F54-7276-DFDD-7C27-826E94039104}"/>
              </a:ext>
            </a:extLst>
          </p:cNvPr>
          <p:cNvSpPr txBox="1"/>
          <p:nvPr/>
        </p:nvSpPr>
        <p:spPr>
          <a:xfrm>
            <a:off x="1037502" y="4972625"/>
            <a:ext cx="3581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Extrêmes d’identification :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7360FF-DA49-5E72-A5DE-76A126D2D812}"/>
              </a:ext>
            </a:extLst>
          </p:cNvPr>
          <p:cNvSpPr txBox="1"/>
          <p:nvPr/>
        </p:nvSpPr>
        <p:spPr>
          <a:xfrm>
            <a:off x="4540975" y="4972625"/>
            <a:ext cx="7324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>
                <a:solidFill>
                  <a:schemeClr val="accent1"/>
                </a:solidFill>
              </a:rPr>
              <a:t>15 %</a:t>
            </a:r>
            <a:r>
              <a:rPr lang="fr-BE" sz="2400" dirty="0">
                <a:solidFill>
                  <a:schemeClr val="accent1"/>
                </a:solidFill>
              </a:rPr>
              <a:t>   </a:t>
            </a:r>
            <a:r>
              <a:rPr lang="fr-BE" sz="2400" dirty="0"/>
              <a:t>bonnes réponses sur séquence </a:t>
            </a:r>
            <a:r>
              <a:rPr lang="fr-BE" sz="2400" b="1" dirty="0"/>
              <a:t>Music transformer</a:t>
            </a:r>
          </a:p>
          <a:p>
            <a:endParaRPr lang="fr-BE" sz="2400" dirty="0"/>
          </a:p>
          <a:p>
            <a:r>
              <a:rPr lang="fr-BE" sz="2400" b="1" dirty="0">
                <a:solidFill>
                  <a:schemeClr val="accent1"/>
                </a:solidFill>
              </a:rPr>
              <a:t>15 %   </a:t>
            </a:r>
            <a:r>
              <a:rPr lang="fr-BE" sz="2400" dirty="0"/>
              <a:t>bonnes réponses sur séquence </a:t>
            </a:r>
            <a:r>
              <a:rPr lang="fr-BE" sz="2400" b="1" dirty="0"/>
              <a:t>Humaine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10496-D651-A772-D28F-62401C3062EF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20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717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5CCE1-C69E-06E0-A33B-CC699303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Résultats :</a:t>
            </a:r>
            <a:br>
              <a:rPr lang="fr-BE" dirty="0"/>
            </a:br>
            <a:r>
              <a:rPr lang="fr-BE" dirty="0"/>
              <a:t>Analyse quantitative</a:t>
            </a:r>
          </a:p>
        </p:txBody>
      </p:sp>
      <p:pic>
        <p:nvPicPr>
          <p:cNvPr id="11" name="Espace réservé du contenu 10" descr="Graphical user interface, text, application&#10;&#10;Description générée automatiquement">
            <a:extLst>
              <a:ext uri="{FF2B5EF4-FFF2-40B4-BE49-F238E27FC236}">
                <a16:creationId xmlns:a16="http://schemas.microsoft.com/office/drawing/2014/main" id="{87206485-C3E6-A112-34B4-678509E1C2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7" y="3245069"/>
            <a:ext cx="5351220" cy="4191000"/>
          </a:xfrm>
        </p:spPr>
      </p:pic>
      <p:pic>
        <p:nvPicPr>
          <p:cNvPr id="9" name="Espace réservé du contenu 8" descr="Chart, line chart&#10;&#10;Description générée automatiquement">
            <a:extLst>
              <a:ext uri="{FF2B5EF4-FFF2-40B4-BE49-F238E27FC236}">
                <a16:creationId xmlns:a16="http://schemas.microsoft.com/office/drawing/2014/main" id="{C5430A8D-D20A-AA40-DB9C-FE8C18E95A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20" y="2233117"/>
            <a:ext cx="5351219" cy="379499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C023ECF-8C1B-5E51-8FB5-E75753A6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4492F3-D7A8-0615-764F-571BB6D0C417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21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0099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1233B-6053-4BF7-FEC9-E29ACBCD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45669"/>
            <a:ext cx="10018713" cy="1752599"/>
          </a:xfrm>
        </p:spPr>
        <p:txBody>
          <a:bodyPr/>
          <a:lstStyle/>
          <a:p>
            <a:r>
              <a:rPr lang="fr-BE" dirty="0"/>
              <a:t>Résultats :</a:t>
            </a:r>
            <a:br>
              <a:rPr lang="fr-BE" dirty="0"/>
            </a:br>
            <a:r>
              <a:rPr lang="fr-BE" dirty="0"/>
              <a:t>Démonstration vidéo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D337B48-A776-AA95-8D8B-45E1DA5FD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9016" y="2520604"/>
            <a:ext cx="4829298" cy="3621973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4CAA5C7-3D86-D406-8EAA-3760560EF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CADB58-D4A2-580A-D64A-550F6EB64591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22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11410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3B99A-8E00-E499-328D-D6C88517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5BF3E0-0633-3436-EA44-71B36E44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fr-BE" dirty="0"/>
              <a:t>Confort d’utilisation : interface graphique ou exécutable </a:t>
            </a:r>
            <a:r>
              <a:rPr lang="fr-BE" dirty="0">
                <a:sym typeface="Wingdings" panose="05000000000000000000" pitchFamily="2" charset="2"/>
              </a:rPr>
              <a:t> </a:t>
            </a:r>
            <a:r>
              <a:rPr lang="fr-BE" dirty="0"/>
              <a:t>cacher le code</a:t>
            </a:r>
          </a:p>
          <a:p>
            <a:pPr>
              <a:lnSpc>
                <a:spcPct val="200000"/>
              </a:lnSpc>
            </a:pPr>
            <a:r>
              <a:rPr lang="fr-BE" dirty="0"/>
              <a:t>Moyens physiques d’interaction pour le POC</a:t>
            </a:r>
          </a:p>
          <a:p>
            <a:pPr>
              <a:lnSpc>
                <a:spcPct val="200000"/>
              </a:lnSpc>
            </a:pPr>
            <a:r>
              <a:rPr lang="fr-BE" dirty="0"/>
              <a:t>Réseaux générateurs de performances alternatifs (Pop Music Transformer)</a:t>
            </a:r>
          </a:p>
          <a:p>
            <a:pPr>
              <a:lnSpc>
                <a:spcPct val="200000"/>
              </a:lnSpc>
            </a:pPr>
            <a:r>
              <a:rPr lang="fr-BE" dirty="0"/>
              <a:t>Faire utiliser le générateur dans différents cadres applicatifs </a:t>
            </a:r>
            <a:r>
              <a:rPr lang="fr-BE" dirty="0">
                <a:sym typeface="Wingdings" panose="05000000000000000000" pitchFamily="2" charset="2"/>
              </a:rPr>
              <a:t> retours utilisateurs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364DA0-EB66-90F5-A7BF-1CF8F4CC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8FD30A-1145-020D-B82A-61E6146EAAA5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23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8737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0AC61-5624-DE74-24F4-3E035D6E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9E812-7D52-440B-4648-31C1ADF9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07295"/>
            <a:ext cx="10018713" cy="3561985"/>
          </a:xfrm>
        </p:spPr>
        <p:txBody>
          <a:bodyPr>
            <a:normAutofit/>
          </a:bodyPr>
          <a:lstStyle/>
          <a:p>
            <a:r>
              <a:rPr lang="fr-BE" dirty="0"/>
              <a:t>Travail d’ingénieur sur un projet de l’IDMIL :  Le Probatio </a:t>
            </a:r>
          </a:p>
          <a:p>
            <a:r>
              <a:rPr lang="fr-BE" dirty="0"/>
              <a:t>Projet à 2 problématiques clés : </a:t>
            </a:r>
          </a:p>
          <a:p>
            <a:pPr marL="0" indent="0">
              <a:buNone/>
            </a:pPr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Pertinence évaluée par voies quantitative et qualitative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ABFDB0-A9CB-7918-2BB6-7E495BF7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DB584D70-2132-C1F4-2318-A5BD0C005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88846"/>
              </p:ext>
            </p:extLst>
          </p:nvPr>
        </p:nvGraphicFramePr>
        <p:xfrm>
          <a:off x="2032000" y="3604259"/>
          <a:ext cx="81279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361956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504348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8682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Offrir de nouvelles possibilités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Baisser les temps de prototypage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0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/>
                        <a:t>Le générateur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884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/>
                        <a:t>La logique embarquée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4074"/>
                  </a:ext>
                </a:extLst>
              </a:tr>
            </a:tbl>
          </a:graphicData>
        </a:graphic>
      </p:graphicFrame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044C097C-43A4-8A38-A232-463B5623C80A}"/>
              </a:ext>
            </a:extLst>
          </p:cNvPr>
          <p:cNvSpPr/>
          <p:nvPr/>
        </p:nvSpPr>
        <p:spPr>
          <a:xfrm rot="5400000">
            <a:off x="7113865" y="1840392"/>
            <a:ext cx="680342" cy="2699324"/>
          </a:xfrm>
          <a:prstGeom prst="bentArrow">
            <a:avLst>
              <a:gd name="adj1" fmla="val 21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626E4A82-EE1A-ADFA-6324-0C9685E19BE8}"/>
              </a:ext>
            </a:extLst>
          </p:cNvPr>
          <p:cNvSpPr/>
          <p:nvPr/>
        </p:nvSpPr>
        <p:spPr>
          <a:xfrm rot="5400000">
            <a:off x="5950514" y="3003739"/>
            <a:ext cx="680343" cy="372625"/>
          </a:xfrm>
          <a:prstGeom prst="bentArrow">
            <a:avLst>
              <a:gd name="adj1" fmla="val 38803"/>
              <a:gd name="adj2" fmla="val 36759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pic>
        <p:nvPicPr>
          <p:cNvPr id="17" name="Image 16" descr="A picture containing text, umbrella, accessory, vector graphics&#10;&#10;Description générée automatiquement">
            <a:extLst>
              <a:ext uri="{FF2B5EF4-FFF2-40B4-BE49-F238E27FC236}">
                <a16:creationId xmlns:a16="http://schemas.microsoft.com/office/drawing/2014/main" id="{8E1C23C1-D756-4FA5-3420-8DE00826A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313" y="4154871"/>
            <a:ext cx="518119" cy="460608"/>
          </a:xfrm>
          <a:prstGeom prst="rect">
            <a:avLst/>
          </a:prstGeom>
        </p:spPr>
      </p:pic>
      <p:pic>
        <p:nvPicPr>
          <p:cNvPr id="18" name="Image 17" descr="A picture containing text, umbrella, accessory, vector graphics&#10;&#10;Description générée automatiquement">
            <a:extLst>
              <a:ext uri="{FF2B5EF4-FFF2-40B4-BE49-F238E27FC236}">
                <a16:creationId xmlns:a16="http://schemas.microsoft.com/office/drawing/2014/main" id="{3DEFD567-8948-653B-159B-318FD662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39" y="4521169"/>
            <a:ext cx="518119" cy="460608"/>
          </a:xfrm>
          <a:prstGeom prst="rect">
            <a:avLst/>
          </a:prstGeom>
        </p:spPr>
      </p:pic>
      <p:pic>
        <p:nvPicPr>
          <p:cNvPr id="19" name="Image 18" descr="A picture containing text, umbrella, accessory, vector graphics&#10;&#10;Description générée automatiquement">
            <a:extLst>
              <a:ext uri="{FF2B5EF4-FFF2-40B4-BE49-F238E27FC236}">
                <a16:creationId xmlns:a16="http://schemas.microsoft.com/office/drawing/2014/main" id="{EE102F3B-309D-767D-ABF6-378C9C56D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38" y="4154871"/>
            <a:ext cx="518119" cy="460608"/>
          </a:xfrm>
          <a:prstGeom prst="rect">
            <a:avLst/>
          </a:prstGeom>
        </p:spPr>
      </p:pic>
      <p:pic>
        <p:nvPicPr>
          <p:cNvPr id="20" name="Image 19" descr="A picture containing text, umbrella, accessory, vector graphics&#10;&#10;Description générée automatiquement">
            <a:extLst>
              <a:ext uri="{FF2B5EF4-FFF2-40B4-BE49-F238E27FC236}">
                <a16:creationId xmlns:a16="http://schemas.microsoft.com/office/drawing/2014/main" id="{A57AA072-2F8E-3D3B-3596-4C4496F7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37" y="4523472"/>
            <a:ext cx="518119" cy="4606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F681F7B-3239-6237-E2CB-0A0EB256316D}"/>
              </a:ext>
            </a:extLst>
          </p:cNvPr>
          <p:cNvSpPr txBox="1"/>
          <p:nvPr/>
        </p:nvSpPr>
        <p:spPr>
          <a:xfrm>
            <a:off x="3189446" y="5939868"/>
            <a:ext cx="679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Probatio est meilleur maintenant !</a:t>
            </a:r>
          </a:p>
        </p:txBody>
      </p:sp>
      <p:sp>
        <p:nvSpPr>
          <p:cNvPr id="22" name="Flèche : droite à entaille 21">
            <a:extLst>
              <a:ext uri="{FF2B5EF4-FFF2-40B4-BE49-F238E27FC236}">
                <a16:creationId xmlns:a16="http://schemas.microsoft.com/office/drawing/2014/main" id="{37E9A217-BA61-C734-67A6-AD6771D795DC}"/>
              </a:ext>
            </a:extLst>
          </p:cNvPr>
          <p:cNvSpPr/>
          <p:nvPr/>
        </p:nvSpPr>
        <p:spPr>
          <a:xfrm>
            <a:off x="2124781" y="6036381"/>
            <a:ext cx="883920" cy="39174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4" name="Image 23" descr="A picture containing toy, LEGO&#10;&#10;Description générée automatiquement">
            <a:extLst>
              <a:ext uri="{FF2B5EF4-FFF2-40B4-BE49-F238E27FC236}">
                <a16:creationId xmlns:a16="http://schemas.microsoft.com/office/drawing/2014/main" id="{31D4C84D-050F-CDC4-B5D5-917D0E3C9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422" y="141744"/>
            <a:ext cx="2553017" cy="36042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627F11-2B6D-582F-4287-EE31ED9DF330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24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080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1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21D8E6-AEE9-5986-FB41-B4E3B8E0B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sz="8000" dirty="0"/>
              <a:t>Merci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/>
              <a:t>pour votre attention 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E1EC52-48E8-1802-D582-992AFF36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4448811"/>
            <a:ext cx="6987645" cy="935989"/>
          </a:xfrm>
        </p:spPr>
        <p:txBody>
          <a:bodyPr>
            <a:normAutofit/>
          </a:bodyPr>
          <a:lstStyle/>
          <a:p>
            <a:r>
              <a:rPr lang="fr-BE" sz="3200" dirty="0"/>
              <a:t>Questions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B8CA53-DD44-7214-5607-F072FCDA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892" y="5810250"/>
            <a:ext cx="2300548" cy="935990"/>
          </a:xfrm>
          <a:prstGeom prst="rect">
            <a:avLst/>
          </a:prstGeom>
        </p:spPr>
      </p:pic>
      <p:pic>
        <p:nvPicPr>
          <p:cNvPr id="6" name="Image 5" descr="Icon&#10;&#10;Description générée automatiquement">
            <a:extLst>
              <a:ext uri="{FF2B5EF4-FFF2-40B4-BE49-F238E27FC236}">
                <a16:creationId xmlns:a16="http://schemas.microsoft.com/office/drawing/2014/main" id="{6E4EA3A4-E6F2-1EB8-2F20-24684744A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1" y="5550400"/>
            <a:ext cx="762000" cy="11958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CB37076-7CDE-596A-C5C6-EF05373B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95" y="5780404"/>
            <a:ext cx="2774243" cy="935991"/>
          </a:xfrm>
          <a:prstGeom prst="rect">
            <a:avLst/>
          </a:prstGeom>
        </p:spPr>
      </p:pic>
      <p:pic>
        <p:nvPicPr>
          <p:cNvPr id="10" name="Image 9" descr="A red and white logo&#10;&#10;Description générée automatiquement avec une confiance faible">
            <a:extLst>
              <a:ext uri="{FF2B5EF4-FFF2-40B4-BE49-F238E27FC236}">
                <a16:creationId xmlns:a16="http://schemas.microsoft.com/office/drawing/2014/main" id="{2656A2F5-5C5B-85A7-2937-F940F1257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75" y="5642563"/>
            <a:ext cx="847762" cy="10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0DEAF-D575-7265-434B-D9F5D712A5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Slides</a:t>
            </a:r>
            <a:br>
              <a:rPr lang="fr-BE" dirty="0"/>
            </a:br>
            <a:r>
              <a:rPr lang="fr-BE" dirty="0"/>
              <a:t>annexes</a:t>
            </a:r>
          </a:p>
        </p:txBody>
      </p:sp>
      <p:pic>
        <p:nvPicPr>
          <p:cNvPr id="5" name="Image 4" descr="Icon&#10;&#10;Description générée automatiquement">
            <a:extLst>
              <a:ext uri="{FF2B5EF4-FFF2-40B4-BE49-F238E27FC236}">
                <a16:creationId xmlns:a16="http://schemas.microsoft.com/office/drawing/2014/main" id="{3ADB54E8-0876-F421-27A3-186416FEE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1" y="5550400"/>
            <a:ext cx="762000" cy="11958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FE52189-3E24-A766-2EEF-CB7F8786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892" y="5810250"/>
            <a:ext cx="2300548" cy="935990"/>
          </a:xfrm>
          <a:prstGeom prst="rect">
            <a:avLst/>
          </a:prstGeom>
        </p:spPr>
      </p:pic>
      <p:pic>
        <p:nvPicPr>
          <p:cNvPr id="7" name="Image 6" descr="A red and white logo&#10;&#10;Description générée automatiquement avec une confiance faible">
            <a:extLst>
              <a:ext uri="{FF2B5EF4-FFF2-40B4-BE49-F238E27FC236}">
                <a16:creationId xmlns:a16="http://schemas.microsoft.com/office/drawing/2014/main" id="{EE8A0517-0895-FBA6-4E5D-7CE09AE75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853" y="114146"/>
            <a:ext cx="970587" cy="12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59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20622-DB60-0663-EE10-ABA1C1DC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Contextualisation :</a:t>
            </a:r>
            <a:br>
              <a:rPr lang="fr-BE" dirty="0"/>
            </a:br>
            <a:r>
              <a:rPr lang="fr-BE" dirty="0"/>
              <a:t>Les instruments de musique numériques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FCD7C-47EE-D49A-92FC-0FBD182BB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853967"/>
          </a:xfrm>
        </p:spPr>
        <p:txBody>
          <a:bodyPr/>
          <a:lstStyle/>
          <a:p>
            <a:pPr marL="0" indent="0">
              <a:buNone/>
            </a:pPr>
            <a:r>
              <a:rPr lang="fr-BE" dirty="0"/>
              <a:t>Savoir se positionner :</a:t>
            </a:r>
          </a:p>
        </p:txBody>
      </p:sp>
      <p:pic>
        <p:nvPicPr>
          <p:cNvPr id="6" name="Image 5" descr="Diagram&#10;&#10;Description générée automatiquement">
            <a:extLst>
              <a:ext uri="{FF2B5EF4-FFF2-40B4-BE49-F238E27FC236}">
                <a16:creationId xmlns:a16="http://schemas.microsoft.com/office/drawing/2014/main" id="{E6EECEAF-752C-AF2D-1B5C-C702F4EC8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74" y="3429000"/>
            <a:ext cx="7716984" cy="3213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540C3C-58A3-6F30-64F2-A75F2C2F6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7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EDDCD-AE0C-535E-21A9-D94EE318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Contextualisation :</a:t>
            </a:r>
            <a:br>
              <a:rPr lang="fr-BE" dirty="0"/>
            </a:br>
            <a:r>
              <a:rPr lang="fr-BE" dirty="0"/>
              <a:t>La « </a:t>
            </a:r>
            <a:r>
              <a:rPr lang="fr-BE" dirty="0" err="1"/>
              <a:t>Deep</a:t>
            </a:r>
            <a:r>
              <a:rPr lang="fr-BE" dirty="0"/>
              <a:t> Music </a:t>
            </a:r>
            <a:r>
              <a:rPr lang="fr-BE" dirty="0" err="1"/>
              <a:t>Generation</a:t>
            </a:r>
            <a:r>
              <a:rPr lang="fr-BE" dirty="0"/>
              <a:t> »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92B498E-7870-E3BA-6949-5BFC44015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21524" y="2522778"/>
            <a:ext cx="5148952" cy="576262"/>
          </a:xfrm>
        </p:spPr>
        <p:txBody>
          <a:bodyPr/>
          <a:lstStyle/>
          <a:p>
            <a:r>
              <a:rPr lang="fr-BE" dirty="0"/>
              <a:t>Processus de production musicale</a:t>
            </a:r>
          </a:p>
        </p:txBody>
      </p:sp>
      <p:pic>
        <p:nvPicPr>
          <p:cNvPr id="11" name="Espace réservé du contenu 10" descr="A picture containing timeline&#10;&#10;Description générée automatiquement">
            <a:extLst>
              <a:ext uri="{FF2B5EF4-FFF2-40B4-BE49-F238E27FC236}">
                <a16:creationId xmlns:a16="http://schemas.microsoft.com/office/drawing/2014/main" id="{9DCA5CEE-FC6F-105E-E050-22537C0138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13" y="3183420"/>
            <a:ext cx="6817950" cy="2598726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781AF03-1E0F-A4A7-8FFA-E6948250D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24D3A15-EFDB-654F-A8C3-9FC8C4DB9FA8}"/>
              </a:ext>
            </a:extLst>
          </p:cNvPr>
          <p:cNvSpPr/>
          <p:nvPr/>
        </p:nvSpPr>
        <p:spPr>
          <a:xfrm>
            <a:off x="2915819" y="3099040"/>
            <a:ext cx="4311831" cy="1511871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805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EDDCD-AE0C-535E-21A9-D94EE318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Contextualisation :</a:t>
            </a:r>
            <a:br>
              <a:rPr lang="fr-BE" dirty="0"/>
            </a:br>
            <a:r>
              <a:rPr lang="fr-BE" dirty="0"/>
              <a:t>La « </a:t>
            </a:r>
            <a:r>
              <a:rPr lang="fr-BE" dirty="0" err="1"/>
              <a:t>Deep</a:t>
            </a:r>
            <a:r>
              <a:rPr lang="fr-BE" dirty="0"/>
              <a:t> Music </a:t>
            </a:r>
            <a:r>
              <a:rPr lang="fr-BE" dirty="0" err="1"/>
              <a:t>Generation</a:t>
            </a:r>
            <a:r>
              <a:rPr lang="fr-BE" dirty="0"/>
              <a:t> »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95C37B87-5CB6-784B-F317-FEE3DFCF0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Positionnement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051331F-1963-67BD-491C-255E53DD0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2517" y="3335337"/>
            <a:ext cx="5504657" cy="245586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fr-BE" sz="1000" dirty="0"/>
          </a:p>
          <a:p>
            <a:pPr marL="342900" indent="-342900">
              <a:buFont typeface="+mj-lt"/>
              <a:buAutoNum type="arabicPeriod"/>
            </a:pPr>
            <a:r>
              <a:rPr lang="fr-BE" b="1" dirty="0"/>
              <a:t>1 unité </a:t>
            </a:r>
            <a:r>
              <a:rPr lang="fr-BE" dirty="0"/>
              <a:t>: génération de partitions uniquement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b="1" dirty="0"/>
              <a:t>2 unités </a:t>
            </a:r>
            <a:r>
              <a:rPr lang="fr-BE" dirty="0"/>
              <a:t>: 1 </a:t>
            </a:r>
            <a:r>
              <a:rPr lang="fr-BE" dirty="0" err="1"/>
              <a:t>gen</a:t>
            </a:r>
            <a:r>
              <a:rPr lang="fr-BE" dirty="0"/>
              <a:t>. Partitions + 1 </a:t>
            </a:r>
            <a:r>
              <a:rPr lang="fr-BE" dirty="0" err="1"/>
              <a:t>gen</a:t>
            </a:r>
            <a:r>
              <a:rPr lang="fr-BE" dirty="0"/>
              <a:t>. Performances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b="1" dirty="0"/>
              <a:t>1 unité </a:t>
            </a:r>
            <a:r>
              <a:rPr lang="fr-BE" dirty="0"/>
              <a:t>:  générateur de performances expressives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92B498E-7870-E3BA-6949-5BFC44015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5148952" cy="576262"/>
          </a:xfrm>
        </p:spPr>
        <p:txBody>
          <a:bodyPr/>
          <a:lstStyle/>
          <a:p>
            <a:r>
              <a:rPr lang="fr-BE" dirty="0"/>
              <a:t>Processus de production musicale</a:t>
            </a:r>
          </a:p>
        </p:txBody>
      </p:sp>
      <p:pic>
        <p:nvPicPr>
          <p:cNvPr id="11" name="Espace réservé du contenu 10" descr="A picture containing timeline&#10;&#10;Description générée automatiquement">
            <a:extLst>
              <a:ext uri="{FF2B5EF4-FFF2-40B4-BE49-F238E27FC236}">
                <a16:creationId xmlns:a16="http://schemas.microsoft.com/office/drawing/2014/main" id="{9DCA5CEE-FC6F-105E-E050-22537C0138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3630219"/>
            <a:ext cx="5422264" cy="2066747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781AF03-1E0F-A4A7-8FFA-E6948250D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24D3A15-EFDB-654F-A8C3-9FC8C4DB9FA8}"/>
              </a:ext>
            </a:extLst>
          </p:cNvPr>
          <p:cNvSpPr/>
          <p:nvPr/>
        </p:nvSpPr>
        <p:spPr>
          <a:xfrm>
            <a:off x="6524782" y="3545840"/>
            <a:ext cx="3574258" cy="1270000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783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C1C1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C1C1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uiExpand="1" build="p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46AF4-7335-D668-4D87-6F216843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Introduction &amp; Approche globale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A710F2-1F8A-DD2B-8B8D-9C487B31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82479"/>
            <a:ext cx="1409064" cy="573285"/>
          </a:xfrm>
          <a:prstGeom prst="rect">
            <a:avLst/>
          </a:prstGeom>
        </p:spPr>
      </p:pic>
      <p:pic>
        <p:nvPicPr>
          <p:cNvPr id="14" name="Image 13" descr="Icon&#10;&#10;Description générée automatiquement">
            <a:extLst>
              <a:ext uri="{FF2B5EF4-FFF2-40B4-BE49-F238E27FC236}">
                <a16:creationId xmlns:a16="http://schemas.microsoft.com/office/drawing/2014/main" id="{46158631-8FD7-DA58-63ED-BE7D727CA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24"/>
          <a:stretch/>
        </p:blipFill>
        <p:spPr>
          <a:xfrm rot="5400000">
            <a:off x="6650724" y="3572229"/>
            <a:ext cx="2731752" cy="1066472"/>
          </a:xfrm>
          <a:prstGeom prst="rect">
            <a:avLst/>
          </a:prstGeom>
        </p:spPr>
      </p:pic>
      <p:pic>
        <p:nvPicPr>
          <p:cNvPr id="15" name="Image 14" descr="Icon&#10;&#10;Description générée automatiquement">
            <a:extLst>
              <a:ext uri="{FF2B5EF4-FFF2-40B4-BE49-F238E27FC236}">
                <a16:creationId xmlns:a16="http://schemas.microsoft.com/office/drawing/2014/main" id="{740E33AC-93E9-51E7-3DEA-696F79544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24"/>
          <a:stretch/>
        </p:blipFill>
        <p:spPr>
          <a:xfrm rot="16200000">
            <a:off x="2803762" y="3569041"/>
            <a:ext cx="2731752" cy="1066472"/>
          </a:xfrm>
          <a:prstGeom prst="rect">
            <a:avLst/>
          </a:prstGeom>
        </p:spPr>
      </p:pic>
      <p:pic>
        <p:nvPicPr>
          <p:cNvPr id="16" name="Espace réservé du contenu 6" descr="Shape&#10;&#10;Description générée automatiquement avec une confiance faible">
            <a:extLst>
              <a:ext uri="{FF2B5EF4-FFF2-40B4-BE49-F238E27FC236}">
                <a16:creationId xmlns:a16="http://schemas.microsoft.com/office/drawing/2014/main" id="{D670185B-07E7-F982-B603-67EED2E59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051" y="2443517"/>
            <a:ext cx="3323897" cy="3323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46447E-BC0A-08E7-2B10-979FF6954CD6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5319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 descr="A picture containing table, floor, indoor, LEGO&#10;&#10;Description générée automatiquement">
            <a:extLst>
              <a:ext uri="{FF2B5EF4-FFF2-40B4-BE49-F238E27FC236}">
                <a16:creationId xmlns:a16="http://schemas.microsoft.com/office/drawing/2014/main" id="{9DBF8C2A-185F-A507-0836-F0CA7B325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84" y="1963909"/>
            <a:ext cx="3378765" cy="3377544"/>
          </a:xfrm>
        </p:spPr>
      </p:pic>
      <p:pic>
        <p:nvPicPr>
          <p:cNvPr id="14" name="Image 13" descr="A picture containing text&#10;&#10;Description générée automatiquement">
            <a:extLst>
              <a:ext uri="{FF2B5EF4-FFF2-40B4-BE49-F238E27FC236}">
                <a16:creationId xmlns:a16="http://schemas.microsoft.com/office/drawing/2014/main" id="{DC1B3095-217A-4165-D378-B090FBE05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26" y="4168026"/>
            <a:ext cx="2660309" cy="26899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A6BF2BB-2053-5609-2008-BE593FE83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29441"/>
            <a:ext cx="10018713" cy="1752599"/>
          </a:xfrm>
        </p:spPr>
        <p:txBody>
          <a:bodyPr/>
          <a:lstStyle/>
          <a:p>
            <a:r>
              <a:rPr lang="fr-BE" dirty="0"/>
              <a:t>Le Probatio : apports personnels</a:t>
            </a:r>
          </a:p>
        </p:txBody>
      </p:sp>
      <p:pic>
        <p:nvPicPr>
          <p:cNvPr id="8" name="Espace réservé du contenu 7" descr="A picture containing tool&#10;&#10;Description générée automatiquement">
            <a:extLst>
              <a:ext uri="{FF2B5EF4-FFF2-40B4-BE49-F238E27FC236}">
                <a16:creationId xmlns:a16="http://schemas.microsoft.com/office/drawing/2014/main" id="{0DC957C9-0D55-C4AA-FE29-29DC600F62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86" y="2126502"/>
            <a:ext cx="5009588" cy="3756773"/>
          </a:xfrm>
        </p:spPr>
      </p:pic>
    </p:spTree>
    <p:extLst>
      <p:ext uri="{BB962C8B-B14F-4D97-AF65-F5344CB8AC3E}">
        <p14:creationId xmlns:p14="http://schemas.microsoft.com/office/powerpoint/2010/main" val="1903718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6A10EC-E05A-1BA2-BFDE-005080C7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55270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fr-BE" sz="8000" dirty="0"/>
              <a:t>Outils clés</a:t>
            </a:r>
            <a:br>
              <a:rPr lang="fr-BE" sz="8000" dirty="0"/>
            </a:br>
            <a:r>
              <a:rPr lang="fr-BE" sz="8000" dirty="0"/>
              <a:t>du</a:t>
            </a:r>
            <a:br>
              <a:rPr lang="fr-BE" sz="8000" dirty="0"/>
            </a:br>
            <a:r>
              <a:rPr lang="fr-BE" sz="8000" dirty="0"/>
              <a:t>développement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A128EF-ADCE-F58F-34CD-41B50A47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9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D840B-A055-7E8F-EF80-0766A8C4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Outils clés du développement :</a:t>
            </a:r>
            <a:br>
              <a:rPr lang="fr-BE" dirty="0"/>
            </a:br>
            <a:r>
              <a:rPr lang="fr-BE" dirty="0"/>
              <a:t>La synthèse audio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125DFC-6029-1E3A-5FCE-73A6BAC6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B02F6B18-7A6D-C4D6-5F7D-25AFBB385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3608549" cy="312420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BE" dirty="0"/>
              <a:t>Indispensable, mais aux formes variées :</a:t>
            </a:r>
          </a:p>
          <a:p>
            <a:pPr>
              <a:lnSpc>
                <a:spcPct val="150000"/>
              </a:lnSpc>
            </a:pPr>
            <a:r>
              <a:rPr lang="fr-BE" dirty="0"/>
              <a:t>Synthétiseurs « classiques » ou </a:t>
            </a:r>
            <a:r>
              <a:rPr lang="fr-BE" dirty="0" err="1"/>
              <a:t>sampleurs</a:t>
            </a:r>
            <a:endParaRPr lang="fr-BE" dirty="0"/>
          </a:p>
          <a:p>
            <a:pPr>
              <a:lnSpc>
                <a:spcPct val="150000"/>
              </a:lnSpc>
            </a:pPr>
            <a:r>
              <a:rPr lang="fr-BE" dirty="0"/>
              <a:t>Langage programmation</a:t>
            </a:r>
          </a:p>
          <a:p>
            <a:pPr>
              <a:lnSpc>
                <a:spcPct val="150000"/>
              </a:lnSpc>
            </a:pPr>
            <a:r>
              <a:rPr lang="fr-BE" dirty="0"/>
              <a:t>Programmation graphique</a:t>
            </a:r>
          </a:p>
        </p:txBody>
      </p:sp>
      <p:pic>
        <p:nvPicPr>
          <p:cNvPr id="15" name="Image 14" descr="A screenshot of a video game&#10;&#10;Description générée automatiquement avec une confiance moyenne">
            <a:extLst>
              <a:ext uri="{FF2B5EF4-FFF2-40B4-BE49-F238E27FC236}">
                <a16:creationId xmlns:a16="http://schemas.microsoft.com/office/drawing/2014/main" id="{7DB4A152-D84B-9B10-194B-D24C3EBCC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61" y="2728078"/>
            <a:ext cx="6967015" cy="4054998"/>
          </a:xfrm>
          <a:prstGeom prst="rect">
            <a:avLst/>
          </a:prstGeom>
        </p:spPr>
      </p:pic>
      <p:pic>
        <p:nvPicPr>
          <p:cNvPr id="17" name="Image 16" descr="Graphical user interface, text&#10;&#10;Description générée automatiquement">
            <a:extLst>
              <a:ext uri="{FF2B5EF4-FFF2-40B4-BE49-F238E27FC236}">
                <a16:creationId xmlns:a16="http://schemas.microsoft.com/office/drawing/2014/main" id="{D37F18D5-BA0A-0A6E-68C8-CF28B1E66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61" y="2852825"/>
            <a:ext cx="6925003" cy="3893413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2EAAD1B8-9DF3-EBBF-E339-305588369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5661" y="1449804"/>
            <a:ext cx="1196875" cy="1196875"/>
          </a:xfrm>
          <a:prstGeom prst="rect">
            <a:avLst/>
          </a:prstGeom>
        </p:spPr>
      </p:pic>
      <p:pic>
        <p:nvPicPr>
          <p:cNvPr id="11" name="Espace réservé du contenu 10" descr="Diagram&#10;&#10;Description générée automatiquement">
            <a:extLst>
              <a:ext uri="{FF2B5EF4-FFF2-40B4-BE49-F238E27FC236}">
                <a16:creationId xmlns:a16="http://schemas.microsoft.com/office/drawing/2014/main" id="{C90FA6A5-D709-56E6-313F-F63E6BD419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75" y="2273165"/>
            <a:ext cx="4532228" cy="4463034"/>
          </a:xfrm>
        </p:spPr>
      </p:pic>
      <p:pic>
        <p:nvPicPr>
          <p:cNvPr id="21" name="Image 20" descr="A picture containing shape&#10;&#10;Description générée automatiquement">
            <a:extLst>
              <a:ext uri="{FF2B5EF4-FFF2-40B4-BE49-F238E27FC236}">
                <a16:creationId xmlns:a16="http://schemas.microsoft.com/office/drawing/2014/main" id="{EDC92CFD-5AE3-3F5A-5B62-6D3E35457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249" y="1386363"/>
            <a:ext cx="1196875" cy="1196875"/>
          </a:xfrm>
          <a:prstGeom prst="rect">
            <a:avLst/>
          </a:prstGeom>
        </p:spPr>
      </p:pic>
      <p:pic>
        <p:nvPicPr>
          <p:cNvPr id="23" name="Image 22" descr="Logo&#10;&#10;Description générée automatiquement">
            <a:extLst>
              <a:ext uri="{FF2B5EF4-FFF2-40B4-BE49-F238E27FC236}">
                <a16:creationId xmlns:a16="http://schemas.microsoft.com/office/drawing/2014/main" id="{4DD20B45-499C-9355-2D44-0AF213026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199" y="1656265"/>
            <a:ext cx="1196875" cy="85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D840B-A055-7E8F-EF80-0766A8C4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Outils clés du développement :</a:t>
            </a:r>
            <a:br>
              <a:rPr lang="fr-BE" dirty="0"/>
            </a:br>
            <a:r>
              <a:rPr lang="fr-BE" dirty="0"/>
              <a:t>Google Magenta</a:t>
            </a:r>
          </a:p>
        </p:txBody>
      </p:sp>
      <p:pic>
        <p:nvPicPr>
          <p:cNvPr id="7" name="Espace réservé du contenu 6" descr="Graphical user interface&#10;&#10;Description générée automatiquement">
            <a:extLst>
              <a:ext uri="{FF2B5EF4-FFF2-40B4-BE49-F238E27FC236}">
                <a16:creationId xmlns:a16="http://schemas.microsoft.com/office/drawing/2014/main" id="{00E752B3-97EF-E2C7-737B-415541012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770" y="2667000"/>
            <a:ext cx="8899798" cy="312420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A7A6E35-678E-B461-0C5F-ADE3E123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50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B3AF3-9B3A-2666-62D1-E543F819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Interlude :</a:t>
            </a:r>
            <a:br>
              <a:rPr lang="fr-BE" dirty="0"/>
            </a:br>
            <a:r>
              <a:rPr lang="fr-BE" dirty="0"/>
              <a:t>Le cas des métriques de musicalité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E35E8A09-B161-04F7-CB5A-2C1BEB6632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715087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9EDFB62-24B7-9634-A138-4CDC6D43D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6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B70034-066C-AFC2-F126-FF5F5427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12846"/>
            <a:ext cx="10018713" cy="1752599"/>
          </a:xfrm>
        </p:spPr>
        <p:txBody>
          <a:bodyPr/>
          <a:lstStyle/>
          <a:p>
            <a:r>
              <a:rPr lang="fr-BE" dirty="0"/>
              <a:t>Contextualisation : </a:t>
            </a:r>
            <a:br>
              <a:rPr lang="fr-BE" dirty="0"/>
            </a:br>
            <a:r>
              <a:rPr lang="fr-BE" dirty="0"/>
              <a:t>La musique, un monde où l’ingénieur a sa place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A776F8D-BA3B-DB68-B283-4F6FEC546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729" y="2053228"/>
            <a:ext cx="4607188" cy="576262"/>
          </a:xfrm>
        </p:spPr>
        <p:txBody>
          <a:bodyPr/>
          <a:lstStyle/>
          <a:p>
            <a:r>
              <a:rPr lang="fr-BE" dirty="0"/>
              <a:t>Intérêt industriel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631BF8F7-0A9D-C326-7C99-15519C381B9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02548955"/>
              </p:ext>
            </p:extLst>
          </p:nvPr>
        </p:nvGraphicFramePr>
        <p:xfrm>
          <a:off x="524137" y="2817273"/>
          <a:ext cx="5354474" cy="2185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98C77FB-408A-3885-805B-F18BB5BF0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1437" y="2053228"/>
            <a:ext cx="4622537" cy="576262"/>
          </a:xfrm>
        </p:spPr>
        <p:txBody>
          <a:bodyPr/>
          <a:lstStyle/>
          <a:p>
            <a:r>
              <a:rPr lang="fr-BE" dirty="0"/>
              <a:t>Intérêt académique</a:t>
            </a:r>
          </a:p>
        </p:txBody>
      </p:sp>
      <p:pic>
        <p:nvPicPr>
          <p:cNvPr id="13" name="Espace réservé du contenu 12" descr="A black and white logo&#10;&#10;Description générée automatiquement avec une confiance faible">
            <a:extLst>
              <a:ext uri="{FF2B5EF4-FFF2-40B4-BE49-F238E27FC236}">
                <a16:creationId xmlns:a16="http://schemas.microsoft.com/office/drawing/2014/main" id="{53DB6E61-A8EA-2140-D44A-2218C82C28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164" y="2053228"/>
            <a:ext cx="1258693" cy="58244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AC8F49-29DB-0E10-0EB9-303A3D20A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graphicFrame>
        <p:nvGraphicFramePr>
          <p:cNvPr id="11" name="Espace réservé du contenu 5">
            <a:extLst>
              <a:ext uri="{FF2B5EF4-FFF2-40B4-BE49-F238E27FC236}">
                <a16:creationId xmlns:a16="http://schemas.microsoft.com/office/drawing/2014/main" id="{A8B91EDA-DC67-8567-A187-64CCCA1EBB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1281866"/>
              </p:ext>
            </p:extLst>
          </p:nvPr>
        </p:nvGraphicFramePr>
        <p:xfrm>
          <a:off x="773198" y="4441705"/>
          <a:ext cx="6272598" cy="275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4" name="Espace réservé du contenu 9">
            <a:extLst>
              <a:ext uri="{FF2B5EF4-FFF2-40B4-BE49-F238E27FC236}">
                <a16:creationId xmlns:a16="http://schemas.microsoft.com/office/drawing/2014/main" id="{81D875FB-7339-909B-2A0E-1F76C75AE058}"/>
              </a:ext>
            </a:extLst>
          </p:cNvPr>
          <p:cNvSpPr txBox="1">
            <a:spLocks/>
          </p:cNvSpPr>
          <p:nvPr/>
        </p:nvSpPr>
        <p:spPr>
          <a:xfrm>
            <a:off x="6588917" y="2817273"/>
            <a:ext cx="4895056" cy="3927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1900" dirty="0"/>
              <a:t>Importants rassemblements de spécialistes.</a:t>
            </a:r>
          </a:p>
          <a:p>
            <a:pPr marL="0" indent="0">
              <a:buNone/>
            </a:pPr>
            <a:r>
              <a:rPr lang="fr-BE" sz="1900" dirty="0">
                <a:sym typeface="Wingdings" panose="05000000000000000000" pitchFamily="2" charset="2"/>
              </a:rPr>
              <a:t> </a:t>
            </a:r>
            <a:r>
              <a:rPr lang="fr-BE" sz="1900" dirty="0"/>
              <a:t>Grand exemple : </a:t>
            </a:r>
            <a:r>
              <a:rPr lang="fr-BE" sz="1900" b="1" dirty="0"/>
              <a:t>NIME</a:t>
            </a:r>
            <a:r>
              <a:rPr lang="fr-BE" sz="1900" dirty="0"/>
              <a:t> </a:t>
            </a:r>
          </a:p>
          <a:p>
            <a:pPr marL="0" indent="0">
              <a:buNone/>
            </a:pPr>
            <a:r>
              <a:rPr lang="fr-BE" dirty="0"/>
              <a:t>(La conférence internationale sur les nouvelles interfaces pour l'expression musicale)</a:t>
            </a:r>
          </a:p>
          <a:p>
            <a:pPr marL="0" indent="0">
              <a:buNone/>
            </a:pPr>
            <a:endParaRPr lang="fr-BE" sz="500" dirty="0"/>
          </a:p>
          <a:p>
            <a:r>
              <a:rPr lang="fr-BE" sz="1900" dirty="0"/>
              <a:t>21 ans d’existence</a:t>
            </a:r>
          </a:p>
          <a:p>
            <a:r>
              <a:rPr lang="fr-BE" sz="1900" dirty="0"/>
              <a:t>Mondialement reconnue</a:t>
            </a:r>
          </a:p>
          <a:p>
            <a:r>
              <a:rPr lang="fr-BE" sz="1900" dirty="0"/>
              <a:t>1867 articles publiés (en 2021)</a:t>
            </a:r>
          </a:p>
          <a:p>
            <a:r>
              <a:rPr lang="fr-BE" sz="1900" dirty="0"/>
              <a:t>Enormément  de sous-thèmes : capteurs, mappage, 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8A7B4-7FDD-EE25-13CA-4BBAA122AD5A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7487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223BE-77EE-0846-B83D-A3E1A72E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524179"/>
            <a:ext cx="10018713" cy="1752599"/>
          </a:xfrm>
        </p:spPr>
        <p:txBody>
          <a:bodyPr/>
          <a:lstStyle/>
          <a:p>
            <a:r>
              <a:rPr lang="fr-BE" dirty="0"/>
              <a:t>Contextualisation :</a:t>
            </a:r>
            <a:br>
              <a:rPr lang="fr-BE" dirty="0"/>
            </a:br>
            <a:r>
              <a:rPr lang="fr-BE" dirty="0"/>
              <a:t>Les instruments de musique numériques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0899B96-0AAC-9388-C78B-B1B348C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1387" y="2278326"/>
            <a:ext cx="4607188" cy="576262"/>
          </a:xfrm>
        </p:spPr>
        <p:txBody>
          <a:bodyPr/>
          <a:lstStyle/>
          <a:p>
            <a:r>
              <a:rPr lang="fr-BE" dirty="0"/>
              <a:t>Composition :</a:t>
            </a:r>
          </a:p>
        </p:txBody>
      </p:sp>
      <p:graphicFrame>
        <p:nvGraphicFramePr>
          <p:cNvPr id="16" name="Espace réservé du contenu 15">
            <a:extLst>
              <a:ext uri="{FF2B5EF4-FFF2-40B4-BE49-F238E27FC236}">
                <a16:creationId xmlns:a16="http://schemas.microsoft.com/office/drawing/2014/main" id="{6B260B59-EAFE-D3B2-3A1B-404E8532BA6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98468808"/>
              </p:ext>
            </p:extLst>
          </p:nvPr>
        </p:nvGraphicFramePr>
        <p:xfrm>
          <a:off x="1484313" y="3144267"/>
          <a:ext cx="5248996" cy="3027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04AD2BD-00FC-6A19-BD01-43E2B6667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08244" y="2278326"/>
            <a:ext cx="4622537" cy="576262"/>
          </a:xfrm>
        </p:spPr>
        <p:txBody>
          <a:bodyPr/>
          <a:lstStyle/>
          <a:p>
            <a:r>
              <a:rPr lang="fr-BE" dirty="0"/>
              <a:t>Mais c’est aussi :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7A891125-75E1-8A24-2527-383138E0A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35725" y="3144267"/>
            <a:ext cx="4895056" cy="2594169"/>
          </a:xfrm>
        </p:spPr>
        <p:txBody>
          <a:bodyPr>
            <a:normAutofit fontScale="92500" lnSpcReduction="10000"/>
          </a:bodyPr>
          <a:lstStyle/>
          <a:p>
            <a:endParaRPr lang="fr-BE" sz="1200" dirty="0"/>
          </a:p>
          <a:p>
            <a:r>
              <a:rPr lang="fr-BE" sz="2600" dirty="0"/>
              <a:t>Un détachement des lois physiques</a:t>
            </a:r>
          </a:p>
          <a:p>
            <a:endParaRPr lang="fr-BE" sz="2400" dirty="0"/>
          </a:p>
          <a:p>
            <a:r>
              <a:rPr lang="fr-BE" sz="2600" dirty="0"/>
              <a:t>Travailler en séquences musicales</a:t>
            </a:r>
          </a:p>
          <a:p>
            <a:endParaRPr lang="fr-BE" sz="2400" dirty="0"/>
          </a:p>
          <a:p>
            <a:r>
              <a:rPr lang="fr-BE" sz="2600" dirty="0"/>
              <a:t>De nouvelles problématiques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1B521A-5683-D21B-D783-45ED987B98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0F2B36-87EF-FA09-E6FE-6FA2EF62AE7F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992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ABEE2-3DF0-B2BC-945F-85CD7934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50036"/>
            <a:ext cx="10018713" cy="1752599"/>
          </a:xfrm>
        </p:spPr>
        <p:txBody>
          <a:bodyPr/>
          <a:lstStyle/>
          <a:p>
            <a:r>
              <a:rPr lang="fr-BE" dirty="0"/>
              <a:t>Le Probatio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D458006-5FCA-897C-D724-FBBDE4164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6815" y="1611428"/>
            <a:ext cx="4858921" cy="274582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BE" dirty="0"/>
              <a:t>Projet de l’IDMIL créé en 2016 par </a:t>
            </a:r>
            <a:r>
              <a:rPr lang="fr-BE" i="1" dirty="0"/>
              <a:t>Filipe </a:t>
            </a:r>
            <a:r>
              <a:rPr lang="fr-BE" i="1" dirty="0" err="1"/>
              <a:t>Calegario</a:t>
            </a:r>
            <a:r>
              <a:rPr lang="fr-BE" dirty="0"/>
              <a:t>,</a:t>
            </a:r>
            <a:endParaRPr lang="fr-BE" i="1" dirty="0"/>
          </a:p>
          <a:p>
            <a:pPr marL="0" indent="0">
              <a:lnSpc>
                <a:spcPct val="110000"/>
              </a:lnSpc>
              <a:buNone/>
            </a:pPr>
            <a:r>
              <a:rPr lang="fr-BE" sz="1600" dirty="0"/>
              <a:t>Consistant en une :</a:t>
            </a:r>
          </a:p>
          <a:p>
            <a:pPr>
              <a:lnSpc>
                <a:spcPct val="160000"/>
              </a:lnSpc>
            </a:pPr>
            <a:r>
              <a:rPr lang="fr-BE" sz="1600" dirty="0"/>
              <a:t>Boite à outils</a:t>
            </a:r>
          </a:p>
          <a:p>
            <a:pPr>
              <a:lnSpc>
                <a:spcPct val="150000"/>
              </a:lnSpc>
            </a:pPr>
            <a:r>
              <a:rPr lang="fr-BE" sz="1600" dirty="0"/>
              <a:t>Open-source</a:t>
            </a:r>
          </a:p>
          <a:p>
            <a:pPr>
              <a:lnSpc>
                <a:spcPct val="150000"/>
              </a:lnSpc>
            </a:pPr>
            <a:r>
              <a:rPr lang="fr-BE" sz="1600" dirty="0"/>
              <a:t>Pour la création de nouveaux instruments de musique numériques</a:t>
            </a:r>
          </a:p>
        </p:txBody>
      </p:sp>
      <p:pic>
        <p:nvPicPr>
          <p:cNvPr id="13" name="Espace réservé du contenu 12" descr="A group of red and white dice&#10;&#10;Description générée automatiquement avec une confiance moyenne">
            <a:extLst>
              <a:ext uri="{FF2B5EF4-FFF2-40B4-BE49-F238E27FC236}">
                <a16:creationId xmlns:a16="http://schemas.microsoft.com/office/drawing/2014/main" id="{19B0E9B1-14DA-7EC6-07C9-D65CCD85CB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673" y="1374587"/>
            <a:ext cx="3427327" cy="3427327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258929-9BD1-8DA0-0295-45436239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pic>
        <p:nvPicPr>
          <p:cNvPr id="15" name="Image 14" descr="A picture containing toy, LEGO&#10;&#10;Description générée automatiquement">
            <a:extLst>
              <a:ext uri="{FF2B5EF4-FFF2-40B4-BE49-F238E27FC236}">
                <a16:creationId xmlns:a16="http://schemas.microsoft.com/office/drawing/2014/main" id="{BCB79A9E-CB2D-86F6-5404-799C7BAFB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7" y="323337"/>
            <a:ext cx="2930962" cy="4137828"/>
          </a:xfrm>
          <a:prstGeom prst="rect">
            <a:avLst/>
          </a:prstGeom>
        </p:spPr>
      </p:pic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AEB32C6D-B04A-C06E-D972-1E3826D5ACCA}"/>
              </a:ext>
            </a:extLst>
          </p:cNvPr>
          <p:cNvSpPr txBox="1">
            <a:spLocks/>
          </p:cNvSpPr>
          <p:nvPr/>
        </p:nvSpPr>
        <p:spPr>
          <a:xfrm>
            <a:off x="1995055" y="4521758"/>
            <a:ext cx="9029538" cy="223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2300" b="1" dirty="0"/>
              <a:t>		</a:t>
            </a:r>
            <a:r>
              <a:rPr lang="fr-BE" sz="3800" b="1" u="sng" dirty="0"/>
              <a:t>Objectifs clés :</a:t>
            </a:r>
          </a:p>
          <a:p>
            <a:pPr marL="0" indent="0">
              <a:buNone/>
            </a:pPr>
            <a:endParaRPr lang="fr-BE" sz="1200" b="1" dirty="0"/>
          </a:p>
          <a:p>
            <a:pPr marL="342900" indent="-342900">
              <a:buFont typeface="+mj-lt"/>
              <a:buAutoNum type="arabicPeriod"/>
            </a:pPr>
            <a:r>
              <a:rPr lang="fr-BE" sz="3800" b="1" i="1" dirty="0"/>
              <a:t>Comment pouvons-nous fournir des voies structurées et exploratoires pour générer de nouvelles idées de DMI (Digital Musical Instrument) ?</a:t>
            </a:r>
          </a:p>
          <a:p>
            <a:pPr marL="342900" indent="-342900">
              <a:buFont typeface="+mj-lt"/>
              <a:buAutoNum type="arabicPeriod"/>
            </a:pPr>
            <a:endParaRPr lang="fr-BE" sz="1200" b="1" i="1" dirty="0"/>
          </a:p>
          <a:p>
            <a:pPr marL="342900" indent="-342900">
              <a:buFont typeface="+mj-lt"/>
              <a:buAutoNum type="arabicPeriod"/>
            </a:pPr>
            <a:r>
              <a:rPr lang="fr-BE" sz="3800" b="1" i="1" dirty="0"/>
              <a:t>Comment pouvons-nous réduire le temps et l’effort nécessaires pour construire des prototypes fonctionnels de DMI?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07F92-D9D2-C5DC-3031-C45888741DB7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6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614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0869D-6626-B6B6-3509-C68C156E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16808"/>
            <a:ext cx="10018713" cy="1752599"/>
          </a:xfrm>
        </p:spPr>
        <p:txBody>
          <a:bodyPr/>
          <a:lstStyle/>
          <a:p>
            <a:r>
              <a:rPr lang="fr-BE" dirty="0"/>
              <a:t>Le Probatio : apports personnels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AFCC6A-986B-9B6E-CB71-297724CA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69F3DF3-CC67-FCC3-3C6D-C773C534F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14493"/>
            <a:ext cx="10018713" cy="3864387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fr-BE" sz="2300" b="1" i="0" u="none" strike="noStrike" baseline="0" dirty="0">
                <a:latin typeface="LMRoman10-Regular"/>
              </a:rPr>
              <a:t>Diminuer</a:t>
            </a:r>
            <a:r>
              <a:rPr lang="fr-BE" sz="2300" b="0" i="0" u="none" strike="noStrike" baseline="0" dirty="0">
                <a:latin typeface="LMRoman10-Regular"/>
              </a:rPr>
              <a:t> grandement le </a:t>
            </a:r>
            <a:r>
              <a:rPr lang="fr-BE" sz="2300" b="1" i="0" u="none" strike="noStrike" baseline="0" dirty="0">
                <a:latin typeface="LMRoman10-Regular"/>
              </a:rPr>
              <a:t>coût</a:t>
            </a:r>
            <a:r>
              <a:rPr lang="fr-BE" sz="2300" b="0" i="0" u="none" strike="noStrike" baseline="0" dirty="0">
                <a:latin typeface="LMRoman10-Regular"/>
              </a:rPr>
              <a:t> en </a:t>
            </a:r>
            <a:r>
              <a:rPr lang="fr-BE" sz="2300" b="1" i="0" u="none" strike="noStrike" baseline="0" dirty="0">
                <a:latin typeface="LMRoman10-Regular"/>
              </a:rPr>
              <a:t>temps</a:t>
            </a:r>
            <a:r>
              <a:rPr lang="fr-BE" sz="2300" b="0" i="0" u="none" strike="noStrike" baseline="0" dirty="0">
                <a:latin typeface="LMRoman10-Regular"/>
              </a:rPr>
              <a:t> et en </a:t>
            </a:r>
            <a:r>
              <a:rPr lang="fr-BE" sz="2300" b="1" i="0" u="none" strike="noStrike" baseline="0" dirty="0">
                <a:latin typeface="LMRoman10-Regular"/>
              </a:rPr>
              <a:t>effort</a:t>
            </a:r>
            <a:r>
              <a:rPr lang="fr-BE" sz="2300" b="0" i="0" u="none" strike="noStrike" baseline="0" dirty="0">
                <a:latin typeface="LMRoman10-Regular"/>
              </a:rPr>
              <a:t> d’un premier pas dans le prototypage d’un appareil musical lié un autre instrument numérique ou non.</a:t>
            </a:r>
          </a:p>
          <a:p>
            <a:pPr marL="342900" indent="-342900" algn="l">
              <a:buFont typeface="+mj-lt"/>
              <a:buAutoNum type="arabicPeriod"/>
            </a:pPr>
            <a:endParaRPr lang="fr-BE" sz="1050" b="0" i="0" u="none" strike="noStrike" baseline="0" dirty="0">
              <a:latin typeface="LMRoman10-Regular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fr-BE" sz="2300" b="0" i="0" u="none" strike="noStrike" baseline="0" dirty="0">
                <a:latin typeface="LMRoman10-Regular"/>
              </a:rPr>
              <a:t>Offrir un support musical pour </a:t>
            </a:r>
            <a:r>
              <a:rPr lang="fr-BE" sz="2300" b="1" i="0" u="none" strike="noStrike" baseline="0" dirty="0">
                <a:latin typeface="LMRoman10-Regular"/>
              </a:rPr>
              <a:t>l’improvisation</a:t>
            </a:r>
            <a:r>
              <a:rPr lang="fr-BE" sz="2300" b="0" i="0" u="none" strike="noStrike" baseline="0" dirty="0">
                <a:latin typeface="LMRoman10-Regular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fr-BE" sz="1050" b="0" i="0" u="none" strike="noStrike" baseline="0" dirty="0">
              <a:latin typeface="LMRoman10-Regular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fr-BE" sz="2300" b="0" i="0" u="none" strike="noStrike" baseline="0" dirty="0">
                <a:latin typeface="LMRoman10-Regular"/>
              </a:rPr>
              <a:t>Mettre à disposition un outil/support de </a:t>
            </a:r>
            <a:r>
              <a:rPr lang="fr-BE" sz="2300" b="1" i="0" u="none" strike="noStrike" baseline="0" dirty="0">
                <a:latin typeface="LMRoman10-Regular"/>
              </a:rPr>
              <a:t>test rapide</a:t>
            </a:r>
            <a:r>
              <a:rPr lang="fr-BE" sz="2300" b="0" i="0" u="none" strike="noStrike" baseline="0" dirty="0">
                <a:latin typeface="LMRoman10-Regular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fr-BE" sz="1050" b="0" i="0" u="none" strike="noStrike" baseline="0" dirty="0">
              <a:latin typeface="LMRoman10-Regular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fr-BE" sz="2300" b="0" i="0" u="none" strike="noStrike" baseline="0" dirty="0">
                <a:latin typeface="LMRoman10-Regular"/>
              </a:rPr>
              <a:t>Offrir de </a:t>
            </a:r>
            <a:r>
              <a:rPr lang="fr-BE" sz="2300" b="1" i="0" u="none" strike="noStrike" baseline="0" dirty="0">
                <a:latin typeface="LMRoman10-Regular"/>
              </a:rPr>
              <a:t>nouvelles possibilités </a:t>
            </a:r>
            <a:r>
              <a:rPr lang="fr-BE" sz="2300" b="0" i="0" u="none" strike="noStrike" baseline="0" dirty="0">
                <a:latin typeface="LMRoman10-Regular"/>
              </a:rPr>
              <a:t>de création à partir du Probatio.</a:t>
            </a:r>
            <a:endParaRPr lang="fr-BE" sz="23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7F3079-19E8-7417-CBA4-1094715B5F19}"/>
              </a:ext>
            </a:extLst>
          </p:cNvPr>
          <p:cNvSpPr txBox="1"/>
          <p:nvPr/>
        </p:nvSpPr>
        <p:spPr>
          <a:xfrm>
            <a:off x="2336325" y="1869407"/>
            <a:ext cx="8833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500" b="1" dirty="0"/>
              <a:t>Conception &amp; Réalisation  d’un générateur musical intelligent !</a:t>
            </a:r>
          </a:p>
        </p:txBody>
      </p:sp>
      <p:sp>
        <p:nvSpPr>
          <p:cNvPr id="13" name="Flèche : droite à entaille 12">
            <a:extLst>
              <a:ext uri="{FF2B5EF4-FFF2-40B4-BE49-F238E27FC236}">
                <a16:creationId xmlns:a16="http://schemas.microsoft.com/office/drawing/2014/main" id="{8DAAF9D6-73A7-F76F-90C3-CA6535AB5AD9}"/>
              </a:ext>
            </a:extLst>
          </p:cNvPr>
          <p:cNvSpPr/>
          <p:nvPr/>
        </p:nvSpPr>
        <p:spPr>
          <a:xfrm>
            <a:off x="1592982" y="1937439"/>
            <a:ext cx="558800" cy="39116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CF7EDE-257A-B5E2-AA68-9DD90B6A3627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700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D840B-A055-7E8F-EF80-0766A8C4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09164"/>
            <a:ext cx="10018713" cy="1752599"/>
          </a:xfrm>
        </p:spPr>
        <p:txBody>
          <a:bodyPr/>
          <a:lstStyle/>
          <a:p>
            <a:r>
              <a:rPr lang="fr-BE" dirty="0"/>
              <a:t>Outils clés du développement :</a:t>
            </a:r>
            <a:br>
              <a:rPr lang="fr-BE" dirty="0"/>
            </a:br>
            <a:r>
              <a:rPr lang="fr-BE" dirty="0"/>
              <a:t>Le MIDI (Musical Instrument Digital Interface)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609102-AA1D-4EFE-B9E0-4F16152D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595" y="3594390"/>
            <a:ext cx="7670199" cy="2847974"/>
          </a:xfrm>
        </p:spPr>
        <p:txBody>
          <a:bodyPr>
            <a:normAutofit/>
          </a:bodyPr>
          <a:lstStyle/>
          <a:p>
            <a:r>
              <a:rPr lang="fr-BE" sz="2500" dirty="0"/>
              <a:t>Transport des données de performance et de contrôle</a:t>
            </a:r>
          </a:p>
          <a:p>
            <a:r>
              <a:rPr lang="fr-BE" sz="2500" dirty="0"/>
              <a:t>Domaine symbolique</a:t>
            </a:r>
          </a:p>
          <a:p>
            <a:r>
              <a:rPr lang="fr-BE" sz="2500" dirty="0"/>
              <a:t>Grande facilité d’utilisation</a:t>
            </a:r>
          </a:p>
          <a:p>
            <a:r>
              <a:rPr lang="fr-BE" sz="2500" dirty="0"/>
              <a:t>Norme industrielle</a:t>
            </a:r>
          </a:p>
          <a:p>
            <a:r>
              <a:rPr lang="fr-BE" sz="2500" dirty="0"/>
              <a:t>Grande interopérabilité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74EC5F-341E-617F-2DA9-3A9CF521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A93717B4-8154-07AD-7537-EE6DBF0A6FC2}"/>
              </a:ext>
            </a:extLst>
          </p:cNvPr>
          <p:cNvSpPr/>
          <p:nvPr/>
        </p:nvSpPr>
        <p:spPr>
          <a:xfrm rot="3895407">
            <a:off x="5080286" y="1660524"/>
            <a:ext cx="651642" cy="1218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4EC27520-B9D4-65EB-06F7-3D1FF3866F56}"/>
              </a:ext>
            </a:extLst>
          </p:cNvPr>
          <p:cNvSpPr/>
          <p:nvPr/>
        </p:nvSpPr>
        <p:spPr>
          <a:xfrm rot="17772651">
            <a:off x="7418361" y="1668606"/>
            <a:ext cx="651642" cy="1218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8FB1B8-824B-3BCB-5451-3E9D77FB642A}"/>
              </a:ext>
            </a:extLst>
          </p:cNvPr>
          <p:cNvSpPr txBox="1"/>
          <p:nvPr/>
        </p:nvSpPr>
        <p:spPr>
          <a:xfrm>
            <a:off x="1202323" y="2695778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Protocole de communication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E4F9C5E-712A-872C-6546-6114D39F777F}"/>
              </a:ext>
            </a:extLst>
          </p:cNvPr>
          <p:cNvSpPr txBox="1"/>
          <p:nvPr/>
        </p:nvSpPr>
        <p:spPr>
          <a:xfrm>
            <a:off x="8434670" y="2695778"/>
            <a:ext cx="364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Format de fichier / données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C70CDC-44BE-7C9C-E2FA-B5B09B0204B3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4538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6A10EC-E05A-1BA2-BFDE-005080C7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55270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fr-BE" sz="8000" dirty="0"/>
              <a:t>Conception</a:t>
            </a:r>
            <a:br>
              <a:rPr lang="fr-BE" sz="8000" dirty="0"/>
            </a:br>
            <a:r>
              <a:rPr lang="fr-BE" sz="8000" dirty="0"/>
              <a:t>&amp;</a:t>
            </a:r>
            <a:br>
              <a:rPr lang="fr-BE" sz="8000" dirty="0"/>
            </a:br>
            <a:r>
              <a:rPr lang="fr-BE" sz="8000" dirty="0"/>
              <a:t>Réalisation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EFFA8F-9EDF-72D7-5237-CE3EECEC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6172954"/>
            <a:ext cx="1409064" cy="573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407D3-CB61-50BD-D28C-E4CCB4AE9E11}"/>
              </a:ext>
            </a:extLst>
          </p:cNvPr>
          <p:cNvSpPr/>
          <p:nvPr/>
        </p:nvSpPr>
        <p:spPr>
          <a:xfrm>
            <a:off x="11141072" y="5837052"/>
            <a:ext cx="475539" cy="3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fld id="{33D8F6AB-8678-4E2F-8670-11E3F8CC4DAD}" type="slidenum">
              <a:rPr lang="fr-BE" smtClean="0"/>
              <a:pPr/>
              <a:t>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21509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1224</Words>
  <Application>Microsoft Office PowerPoint</Application>
  <PresentationFormat>Grand écran</PresentationFormat>
  <Paragraphs>259</Paragraphs>
  <Slides>34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Corbel</vt:lpstr>
      <vt:lpstr>LMRoman10-Italic</vt:lpstr>
      <vt:lpstr>LMRoman10-Regular</vt:lpstr>
      <vt:lpstr>LMRomanCaps10-Regular</vt:lpstr>
      <vt:lpstr>Segoe UI Historic</vt:lpstr>
      <vt:lpstr>Wingdings</vt:lpstr>
      <vt:lpstr>Parallaxe</vt:lpstr>
      <vt:lpstr>Conception et réalisation d’un générateur musical intelligent, modulaire et embarqué</vt:lpstr>
      <vt:lpstr>Table des matières</vt:lpstr>
      <vt:lpstr>Introduction &amp; Approche globale</vt:lpstr>
      <vt:lpstr>Contextualisation :  La musique, un monde où l’ingénieur a sa place</vt:lpstr>
      <vt:lpstr>Contextualisation : Les instruments de musique numériques</vt:lpstr>
      <vt:lpstr>Le Probatio</vt:lpstr>
      <vt:lpstr>Le Probatio : apports personnels</vt:lpstr>
      <vt:lpstr>Outils clés du développement : Le MIDI (Musical Instrument Digital Interface)</vt:lpstr>
      <vt:lpstr>Conception &amp; Réalisation</vt:lpstr>
      <vt:lpstr>Conception &amp; Réalisation : Approche globale</vt:lpstr>
      <vt:lpstr>Conception &amp; Réalisation : « Music Transformer »</vt:lpstr>
      <vt:lpstr>Conception &amp; Réalisation : « Music Transformer »</vt:lpstr>
      <vt:lpstr>Conception &amp; Réalisation : « Music Transformer »</vt:lpstr>
      <vt:lpstr>Conception &amp; Réalisation : Approches embarquées</vt:lpstr>
      <vt:lpstr>Résultats</vt:lpstr>
      <vt:lpstr>Résultats : Cas pratique</vt:lpstr>
      <vt:lpstr>Résultats : Analyse de performance</vt:lpstr>
      <vt:lpstr>Résultats : Appréciation humaine &amp; tests qualitatifs</vt:lpstr>
      <vt:lpstr>Résultats : Appréciation humaine &amp; tests qualitatifs</vt:lpstr>
      <vt:lpstr>Résultats : Appréciation humaine &amp; tests qualitatifs</vt:lpstr>
      <vt:lpstr>Résultats : Analyse quantitative</vt:lpstr>
      <vt:lpstr>Résultats : Démonstration vidéo</vt:lpstr>
      <vt:lpstr>Perspectives d’amélioration</vt:lpstr>
      <vt:lpstr>Conclusion</vt:lpstr>
      <vt:lpstr>Merci  pour votre attention !</vt:lpstr>
      <vt:lpstr>Slides annexes</vt:lpstr>
      <vt:lpstr>Contextualisation : Les instruments de musique numériques</vt:lpstr>
      <vt:lpstr>Contextualisation : La « Deep Music Generation »</vt:lpstr>
      <vt:lpstr>Contextualisation : La « Deep Music Generation »</vt:lpstr>
      <vt:lpstr>Le Probatio : apports personnels</vt:lpstr>
      <vt:lpstr>Outils clés du développement</vt:lpstr>
      <vt:lpstr>Outils clés du développement : La synthèse audio</vt:lpstr>
      <vt:lpstr>Outils clés du développement : Google Magenta</vt:lpstr>
      <vt:lpstr>Interlude : Le cas des métriques de musicalité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et réalisation d’un générateur musical intelligent, modulaire et embarqué</dc:title>
  <dc:creator>Robin VANDEBROUCK</dc:creator>
  <cp:lastModifiedBy>Robin VANDEBROUCK</cp:lastModifiedBy>
  <cp:revision>85</cp:revision>
  <dcterms:created xsi:type="dcterms:W3CDTF">2022-06-18T17:39:25Z</dcterms:created>
  <dcterms:modified xsi:type="dcterms:W3CDTF">2022-08-19T13:39:53Z</dcterms:modified>
</cp:coreProperties>
</file>